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9" r:id="rId2"/>
    <p:sldId id="256" r:id="rId3"/>
    <p:sldId id="257" r:id="rId4"/>
    <p:sldId id="259" r:id="rId5"/>
    <p:sldId id="278" r:id="rId6"/>
    <p:sldId id="265" r:id="rId7"/>
    <p:sldId id="266" r:id="rId8"/>
    <p:sldId id="264" r:id="rId9"/>
    <p:sldId id="277" r:id="rId10"/>
    <p:sldId id="260" r:id="rId11"/>
    <p:sldId id="261" r:id="rId12"/>
    <p:sldId id="287" r:id="rId13"/>
    <p:sldId id="288" r:id="rId14"/>
    <p:sldId id="289" r:id="rId15"/>
    <p:sldId id="292" r:id="rId16"/>
    <p:sldId id="290" r:id="rId17"/>
    <p:sldId id="262" r:id="rId18"/>
    <p:sldId id="285" r:id="rId19"/>
    <p:sldId id="286" r:id="rId20"/>
    <p:sldId id="258" r:id="rId21"/>
    <p:sldId id="263" r:id="rId22"/>
    <p:sldId id="291" r:id="rId23"/>
    <p:sldId id="270" r:id="rId24"/>
    <p:sldId id="271" r:id="rId25"/>
    <p:sldId id="272" r:id="rId26"/>
    <p:sldId id="274" r:id="rId27"/>
    <p:sldId id="273" r:id="rId28"/>
    <p:sldId id="282" r:id="rId29"/>
    <p:sldId id="283" r:id="rId30"/>
    <p:sldId id="293" r:id="rId31"/>
    <p:sldId id="295" r:id="rId32"/>
    <p:sldId id="297" r:id="rId33"/>
    <p:sldId id="296" r:id="rId34"/>
    <p:sldId id="281" r:id="rId35"/>
    <p:sldId id="284" r:id="rId36"/>
    <p:sldId id="276" r:id="rId37"/>
    <p:sldId id="294" r:id="rId38"/>
    <p:sldId id="275" r:id="rId39"/>
    <p:sldId id="298" r:id="rId40"/>
    <p:sldId id="305" r:id="rId41"/>
    <p:sldId id="301" r:id="rId42"/>
    <p:sldId id="299" r:id="rId43"/>
    <p:sldId id="302" r:id="rId44"/>
    <p:sldId id="303" r:id="rId45"/>
    <p:sldId id="300" r:id="rId46"/>
    <p:sldId id="304" r:id="rId47"/>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7C80"/>
    <a:srgbClr val="D2FFA5"/>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showOutlineIcons="0">
    <p:restoredLeft sz="15620"/>
    <p:restoredTop sz="94660"/>
  </p:normalViewPr>
  <p:slideViewPr>
    <p:cSldViewPr>
      <p:cViewPr varScale="1">
        <p:scale>
          <a:sx n="70" d="100"/>
          <a:sy n="70" d="100"/>
        </p:scale>
        <p:origin x="-522" y="-9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4292B67C-7235-4A12-9577-9F000F57C6DE}"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4FC8DC78-9134-4C6F-B159-21BED539AA1D}"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F0F09B6B-CA57-4FC9-A112-00E18C84BB03}"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4E771515-E72D-4A93-8BB2-A35771A3DF22}"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9CC8E33A-D7B6-49B3-AF35-F595D240BB11}"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7D994483-D7CA-4FBF-9053-5E8C91D4DDB3}"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456B2556-388D-4D53-9E8D-7C59D47BFF53}"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7F1B31F4-3DFC-4EB7-B045-087FBB77ECF8}"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E6B358A9-943E-4251-8C52-21A5886AFCD7}"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382B8C91-C9FA-4365-954D-A8FE2354EBB1}"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56B29EEC-3BF9-4DAD-9E09-E00AF1C88216}"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156EA7E6-C571-4A8D-8A3B-63A01E460A91}"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4.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hyperlink" Target="http://upload.wikimedia.org/wikipedia/commons/e/ee/Sixtina.jpg" TargetMode="Externa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hyperlink" Target="http://upload.wikimedia.org/wikipedia/commons/a/a0/San_Pietro_in_Vaticano_4.jpg" TargetMode="Externa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hyperlink" Target="http://upload.wikimedia.org/wikipedia/commons/c/c7/Saint_peters_basilica1.jpg" TargetMode="Externa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2" name="Text Box 4"/>
          <p:cNvSpPr txBox="1">
            <a:spLocks noChangeArrowheads="1"/>
          </p:cNvSpPr>
          <p:nvPr/>
        </p:nvSpPr>
        <p:spPr bwMode="auto">
          <a:xfrm>
            <a:off x="3200400" y="1468438"/>
            <a:ext cx="2743200" cy="5008562"/>
          </a:xfrm>
          <a:prstGeom prst="rect">
            <a:avLst/>
          </a:prstGeom>
          <a:noFill/>
          <a:ln w="9525">
            <a:noFill/>
            <a:miter lim="800000"/>
            <a:headEnd/>
            <a:tailEnd/>
          </a:ln>
          <a:effectLst/>
        </p:spPr>
        <p:txBody>
          <a:bodyPr>
            <a:spAutoFit/>
          </a:bodyPr>
          <a:lstStyle/>
          <a:p>
            <a:pPr>
              <a:spcBef>
                <a:spcPct val="50000"/>
              </a:spcBef>
            </a:pPr>
            <a:r>
              <a:rPr lang="en-US" sz="2800" b="1">
                <a:solidFill>
                  <a:schemeClr val="bg1"/>
                </a:solidFill>
                <a:latin typeface="Eurostile" pitchFamily="34" charset="0"/>
              </a:rPr>
              <a:t>Leonardo</a:t>
            </a:r>
          </a:p>
          <a:p>
            <a:pPr>
              <a:spcBef>
                <a:spcPct val="50000"/>
              </a:spcBef>
            </a:pPr>
            <a:r>
              <a:rPr lang="en-US" sz="2800" b="1">
                <a:solidFill>
                  <a:schemeClr val="bg1"/>
                </a:solidFill>
                <a:latin typeface="Eurostile" pitchFamily="34" charset="0"/>
              </a:rPr>
              <a:t>Michelangelo</a:t>
            </a:r>
          </a:p>
          <a:p>
            <a:pPr>
              <a:spcBef>
                <a:spcPct val="50000"/>
              </a:spcBef>
            </a:pPr>
            <a:r>
              <a:rPr lang="en-US" sz="2800" b="1">
                <a:solidFill>
                  <a:schemeClr val="bg1"/>
                </a:solidFill>
                <a:latin typeface="Eurostile" pitchFamily="34" charset="0"/>
              </a:rPr>
              <a:t>Bramante</a:t>
            </a:r>
          </a:p>
          <a:p>
            <a:pPr>
              <a:spcBef>
                <a:spcPct val="50000"/>
              </a:spcBef>
            </a:pPr>
            <a:r>
              <a:rPr lang="en-US" sz="2800" b="1">
                <a:solidFill>
                  <a:schemeClr val="bg1"/>
                </a:solidFill>
                <a:latin typeface="Eurostile" pitchFamily="34" charset="0"/>
              </a:rPr>
              <a:t>Raphael</a:t>
            </a:r>
          </a:p>
          <a:p>
            <a:pPr>
              <a:spcBef>
                <a:spcPct val="50000"/>
              </a:spcBef>
            </a:pPr>
            <a:r>
              <a:rPr lang="en-US" sz="2800" b="1">
                <a:solidFill>
                  <a:schemeClr val="bg1"/>
                </a:solidFill>
                <a:latin typeface="Eurostile" pitchFamily="34" charset="0"/>
              </a:rPr>
              <a:t>Titian</a:t>
            </a:r>
          </a:p>
          <a:p>
            <a:pPr>
              <a:spcBef>
                <a:spcPct val="50000"/>
              </a:spcBef>
            </a:pPr>
            <a:endParaRPr lang="en-US" sz="2800" b="1">
              <a:solidFill>
                <a:schemeClr val="bg1"/>
              </a:solidFill>
              <a:latin typeface="Eurostile" pitchFamily="34" charset="0"/>
            </a:endParaRPr>
          </a:p>
          <a:p>
            <a:pPr>
              <a:spcBef>
                <a:spcPct val="50000"/>
              </a:spcBef>
            </a:pPr>
            <a:r>
              <a:rPr lang="en-US" sz="2800" b="1">
                <a:solidFill>
                  <a:schemeClr val="bg1"/>
                </a:solidFill>
                <a:latin typeface="Eurostile" pitchFamily="34" charset="0"/>
              </a:rPr>
              <a:t>Tintoretto</a:t>
            </a:r>
          </a:p>
          <a:p>
            <a:pPr>
              <a:spcBef>
                <a:spcPct val="50000"/>
              </a:spcBef>
            </a:pPr>
            <a:r>
              <a:rPr lang="en-US" sz="2800" b="1">
                <a:solidFill>
                  <a:schemeClr val="bg1"/>
                </a:solidFill>
                <a:latin typeface="Eurostile" pitchFamily="34" charset="0"/>
              </a:rPr>
              <a:t>Pontormo</a:t>
            </a:r>
          </a:p>
        </p:txBody>
      </p:sp>
      <p:sp>
        <p:nvSpPr>
          <p:cNvPr id="27662" name="Text Box 14"/>
          <p:cNvSpPr txBox="1">
            <a:spLocks noChangeArrowheads="1"/>
          </p:cNvSpPr>
          <p:nvPr/>
        </p:nvSpPr>
        <p:spPr bwMode="auto">
          <a:xfrm>
            <a:off x="3200400" y="228600"/>
            <a:ext cx="5791200" cy="1066800"/>
          </a:xfrm>
          <a:prstGeom prst="rect">
            <a:avLst/>
          </a:prstGeom>
          <a:noFill/>
          <a:ln w="9525">
            <a:noFill/>
            <a:miter lim="800000"/>
            <a:headEnd/>
            <a:tailEnd/>
          </a:ln>
          <a:effectLst/>
        </p:spPr>
        <p:txBody>
          <a:bodyPr>
            <a:spAutoFit/>
          </a:bodyPr>
          <a:lstStyle/>
          <a:p>
            <a:pPr>
              <a:spcBef>
                <a:spcPct val="50000"/>
              </a:spcBef>
            </a:pPr>
            <a:r>
              <a:rPr lang="en-US" sz="3200" b="1">
                <a:solidFill>
                  <a:schemeClr val="accent1"/>
                </a:solidFill>
                <a:latin typeface="Eurostile" pitchFamily="34" charset="0"/>
              </a:rPr>
              <a:t>Know Your Italian</a:t>
            </a:r>
            <a:br>
              <a:rPr lang="en-US" sz="3200" b="1">
                <a:solidFill>
                  <a:schemeClr val="accent1"/>
                </a:solidFill>
                <a:latin typeface="Eurostile" pitchFamily="34" charset="0"/>
              </a:rPr>
            </a:br>
            <a:r>
              <a:rPr lang="en-US" sz="3200" b="1">
                <a:solidFill>
                  <a:schemeClr val="accent1"/>
                </a:solidFill>
                <a:latin typeface="Eurostile" pitchFamily="34" charset="0"/>
              </a:rPr>
              <a:t>High Renaissance Artists…</a:t>
            </a:r>
          </a:p>
        </p:txBody>
      </p:sp>
      <p:pic>
        <p:nvPicPr>
          <p:cNvPr id="27663" name="Picture 15" descr="MichelangeloDavidRestoredSmall"/>
          <p:cNvPicPr>
            <a:picLocks noChangeAspect="1" noChangeArrowheads="1"/>
          </p:cNvPicPr>
          <p:nvPr/>
        </p:nvPicPr>
        <p:blipFill>
          <a:blip r:embed="rId2"/>
          <a:srcRect l="21704" r="19861" b="4445"/>
          <a:stretch>
            <a:fillRect/>
          </a:stretch>
        </p:blipFill>
        <p:spPr bwMode="auto">
          <a:xfrm>
            <a:off x="304800" y="152400"/>
            <a:ext cx="2667000" cy="6553200"/>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 Box 2"/>
          <p:cNvSpPr txBox="1">
            <a:spLocks/>
          </p:cNvSpPr>
          <p:nvPr/>
        </p:nvSpPr>
        <p:spPr bwMode="auto">
          <a:xfrm>
            <a:off x="0" y="0"/>
            <a:ext cx="7543800" cy="641350"/>
          </a:xfrm>
          <a:prstGeom prst="rect">
            <a:avLst/>
          </a:prstGeom>
          <a:noFill/>
          <a:ln w="25400">
            <a:noFill/>
            <a:miter lim="800000"/>
            <a:headEnd/>
            <a:tailEnd/>
          </a:ln>
          <a:effectLst/>
        </p:spPr>
        <p:txBody>
          <a:bodyPr>
            <a:spAutoFit/>
          </a:bodyPr>
          <a:lstStyle/>
          <a:p>
            <a:pPr>
              <a:spcBef>
                <a:spcPct val="50000"/>
              </a:spcBef>
              <a:tabLst>
                <a:tab pos="838200" algn="l"/>
              </a:tabLst>
            </a:pPr>
            <a:r>
              <a:rPr lang="en-US" sz="3600">
                <a:solidFill>
                  <a:srgbClr val="B6CFE6"/>
                </a:solidFill>
                <a:latin typeface="Eurostile" pitchFamily="34" charset="0"/>
              </a:rPr>
              <a:t>Leonardo da Vinci</a:t>
            </a:r>
          </a:p>
        </p:txBody>
      </p:sp>
      <p:sp>
        <p:nvSpPr>
          <p:cNvPr id="7172" name="Text Box 4"/>
          <p:cNvSpPr txBox="1">
            <a:spLocks noChangeArrowheads="1"/>
          </p:cNvSpPr>
          <p:nvPr/>
        </p:nvSpPr>
        <p:spPr bwMode="auto">
          <a:xfrm>
            <a:off x="5006975" y="233363"/>
            <a:ext cx="3984625" cy="425450"/>
          </a:xfrm>
          <a:prstGeom prst="rect">
            <a:avLst/>
          </a:prstGeom>
          <a:noFill/>
          <a:ln w="9525">
            <a:noFill/>
            <a:miter lim="800000"/>
            <a:headEnd/>
            <a:tailEnd/>
          </a:ln>
          <a:effectLst/>
        </p:spPr>
        <p:txBody>
          <a:bodyPr lIns="0" tIns="0" rIns="0" bIns="0">
            <a:spAutoFit/>
          </a:bodyPr>
          <a:lstStyle/>
          <a:p>
            <a:pPr algn="r">
              <a:tabLst>
                <a:tab pos="0" algn="l"/>
                <a:tab pos="914400" algn="l"/>
                <a:tab pos="1828800" algn="l"/>
                <a:tab pos="2743200" algn="l"/>
                <a:tab pos="3657600" algn="l"/>
                <a:tab pos="4572000" algn="l"/>
                <a:tab pos="5486400" algn="l"/>
                <a:tab pos="6400800" algn="l"/>
                <a:tab pos="7315200" algn="l"/>
                <a:tab pos="8229600" algn="l"/>
                <a:tab pos="9144000" algn="l"/>
                <a:tab pos="10058400" algn="l"/>
                <a:tab pos="10972800" algn="l"/>
              </a:tabLst>
            </a:pPr>
            <a:r>
              <a:rPr lang="en-US" sz="1400" b="1">
                <a:solidFill>
                  <a:schemeClr val="bg1"/>
                </a:solidFill>
                <a:latin typeface="Eurostile" pitchFamily="34" charset="0"/>
              </a:rPr>
              <a:t>Leonardo Da Vinci.</a:t>
            </a:r>
            <a:r>
              <a:rPr lang="en-US" sz="1400">
                <a:solidFill>
                  <a:schemeClr val="bg1"/>
                </a:solidFill>
                <a:latin typeface="Eurostile" pitchFamily="34" charset="0"/>
              </a:rPr>
              <a:t> “Last Supper”  </a:t>
            </a:r>
          </a:p>
          <a:p>
            <a:pPr algn="r">
              <a:tabLst>
                <a:tab pos="0" algn="l"/>
                <a:tab pos="914400" algn="l"/>
                <a:tab pos="1828800" algn="l"/>
                <a:tab pos="2743200" algn="l"/>
                <a:tab pos="3657600" algn="l"/>
                <a:tab pos="4572000" algn="l"/>
                <a:tab pos="5486400" algn="l"/>
                <a:tab pos="6400800" algn="l"/>
                <a:tab pos="7315200" algn="l"/>
                <a:tab pos="8229600" algn="l"/>
                <a:tab pos="9144000" algn="l"/>
                <a:tab pos="10058400" algn="l"/>
                <a:tab pos="10972800" algn="l"/>
              </a:tabLst>
            </a:pPr>
            <a:r>
              <a:rPr lang="en-US" sz="1400">
                <a:solidFill>
                  <a:schemeClr val="bg1"/>
                </a:solidFill>
                <a:latin typeface="Eurostile" pitchFamily="34" charset="0"/>
              </a:rPr>
              <a:t>ca. </a:t>
            </a:r>
            <a:r>
              <a:rPr lang="en-US" sz="1400" b="1">
                <a:solidFill>
                  <a:schemeClr val="bg1"/>
                </a:solidFill>
                <a:latin typeface="Eurostile" pitchFamily="34" charset="0"/>
              </a:rPr>
              <a:t>1495-1498.</a:t>
            </a:r>
            <a:r>
              <a:rPr lang="en-US" sz="1400">
                <a:solidFill>
                  <a:schemeClr val="bg1"/>
                </a:solidFill>
                <a:latin typeface="Eurostile" pitchFamily="34" charset="0"/>
              </a:rPr>
              <a:t> Fresco. </a:t>
            </a:r>
          </a:p>
        </p:txBody>
      </p:sp>
      <p:pic>
        <p:nvPicPr>
          <p:cNvPr id="7173" name="Picture 5"/>
          <p:cNvPicPr>
            <a:picLocks noChangeAspect="1" noChangeArrowheads="1"/>
          </p:cNvPicPr>
          <p:nvPr/>
        </p:nvPicPr>
        <p:blipFill>
          <a:blip r:embed="rId2"/>
          <a:srcRect/>
          <a:stretch>
            <a:fillRect/>
          </a:stretch>
        </p:blipFill>
        <p:spPr bwMode="auto">
          <a:xfrm>
            <a:off x="5029200" y="914400"/>
            <a:ext cx="3962400" cy="5661025"/>
          </a:xfrm>
          <a:prstGeom prst="rect">
            <a:avLst/>
          </a:prstGeom>
          <a:noFill/>
          <a:ln w="25400">
            <a:noFill/>
            <a:miter lim="800000"/>
            <a:headEnd/>
            <a:tailEnd/>
          </a:ln>
          <a:effectLst/>
        </p:spPr>
      </p:pic>
      <p:sp>
        <p:nvSpPr>
          <p:cNvPr id="7174" name="Text Box 6"/>
          <p:cNvSpPr txBox="1">
            <a:spLocks noChangeArrowheads="1"/>
          </p:cNvSpPr>
          <p:nvPr/>
        </p:nvSpPr>
        <p:spPr bwMode="auto">
          <a:xfrm>
            <a:off x="304800" y="914400"/>
            <a:ext cx="4343400" cy="4041775"/>
          </a:xfrm>
          <a:prstGeom prst="rect">
            <a:avLst/>
          </a:prstGeom>
          <a:noFill/>
          <a:ln w="9525">
            <a:noFill/>
            <a:miter lim="800000"/>
            <a:headEnd/>
            <a:tailEnd/>
          </a:ln>
          <a:effectLst/>
        </p:spPr>
        <p:txBody>
          <a:bodyPr lIns="0" tIns="0" rIns="0" bIns="0">
            <a:spAutoFit/>
          </a:bodyPr>
          <a:lstStyle/>
          <a:p>
            <a:pPr>
              <a:tabLst>
                <a:tab pos="0" algn="l"/>
                <a:tab pos="914400" algn="l"/>
                <a:tab pos="1828800" algn="l"/>
                <a:tab pos="2743200" algn="l"/>
                <a:tab pos="3657600" algn="l"/>
                <a:tab pos="4572000" algn="l"/>
                <a:tab pos="5486400" algn="l"/>
                <a:tab pos="6400800" algn="l"/>
                <a:tab pos="7315200" algn="l"/>
                <a:tab pos="8229600" algn="l"/>
                <a:tab pos="9144000" algn="l"/>
                <a:tab pos="10058400" algn="l"/>
                <a:tab pos="10972800" algn="l"/>
              </a:tabLst>
            </a:pPr>
            <a:r>
              <a:rPr lang="en-US" sz="1400">
                <a:solidFill>
                  <a:srgbClr val="FFFFFF"/>
                </a:solidFill>
                <a:latin typeface="Eurostile" pitchFamily="34" charset="0"/>
              </a:rPr>
              <a:t>Despite it’s ruined state and its restorations, this piece is by far the most impressive of Leonardo’s works. Christ and his 12 disciples are seated at a long table set parallel to the picture plan in a simple, spacious room. Leonardo amplified the painting’s highly dramatic action by placing the group in an austere setting. </a:t>
            </a:r>
          </a:p>
          <a:p>
            <a:pPr>
              <a:tabLst>
                <a:tab pos="0" algn="l"/>
                <a:tab pos="914400" algn="l"/>
                <a:tab pos="1828800" algn="l"/>
                <a:tab pos="2743200" algn="l"/>
                <a:tab pos="3657600" algn="l"/>
                <a:tab pos="4572000" algn="l"/>
                <a:tab pos="5486400" algn="l"/>
                <a:tab pos="6400800" algn="l"/>
                <a:tab pos="7315200" algn="l"/>
                <a:tab pos="8229600" algn="l"/>
                <a:tab pos="9144000" algn="l"/>
                <a:tab pos="10058400" algn="l"/>
                <a:tab pos="10972800" algn="l"/>
              </a:tabLst>
            </a:pPr>
            <a:endParaRPr lang="en-US" sz="1400">
              <a:solidFill>
                <a:srgbClr val="FFFFFF"/>
              </a:solidFill>
              <a:latin typeface="Eurostile" pitchFamily="34" charset="0"/>
            </a:endParaRPr>
          </a:p>
          <a:p>
            <a:pPr>
              <a:tabLst>
                <a:tab pos="0" algn="l"/>
                <a:tab pos="914400" algn="l"/>
                <a:tab pos="1828800" algn="l"/>
                <a:tab pos="2743200" algn="l"/>
                <a:tab pos="3657600" algn="l"/>
                <a:tab pos="4572000" algn="l"/>
                <a:tab pos="5486400" algn="l"/>
                <a:tab pos="6400800" algn="l"/>
                <a:tab pos="7315200" algn="l"/>
                <a:tab pos="8229600" algn="l"/>
                <a:tab pos="9144000" algn="l"/>
                <a:tab pos="10058400" algn="l"/>
                <a:tab pos="10972800" algn="l"/>
              </a:tabLst>
            </a:pPr>
            <a:r>
              <a:rPr lang="en-US" sz="1400">
                <a:solidFill>
                  <a:srgbClr val="FFFFFF"/>
                </a:solidFill>
                <a:latin typeface="Eurostile" pitchFamily="34" charset="0"/>
              </a:rPr>
              <a:t>Christ appears isolated from the disciples, framed by the window behind him. It serves as a halo. </a:t>
            </a:r>
          </a:p>
          <a:p>
            <a:pPr>
              <a:tabLst>
                <a:tab pos="0" algn="l"/>
                <a:tab pos="914400" algn="l"/>
                <a:tab pos="1828800" algn="l"/>
                <a:tab pos="2743200" algn="l"/>
                <a:tab pos="3657600" algn="l"/>
                <a:tab pos="4572000" algn="l"/>
                <a:tab pos="5486400" algn="l"/>
                <a:tab pos="6400800" algn="l"/>
                <a:tab pos="7315200" algn="l"/>
                <a:tab pos="8229600" algn="l"/>
                <a:tab pos="9144000" algn="l"/>
                <a:tab pos="10058400" algn="l"/>
                <a:tab pos="10972800" algn="l"/>
              </a:tabLst>
            </a:pPr>
            <a:endParaRPr lang="en-US" sz="1400">
              <a:solidFill>
                <a:srgbClr val="FFFFFF"/>
              </a:solidFill>
              <a:latin typeface="Eurostile" pitchFamily="34" charset="0"/>
            </a:endParaRPr>
          </a:p>
          <a:p>
            <a:pPr>
              <a:tabLst>
                <a:tab pos="0" algn="l"/>
                <a:tab pos="914400" algn="l"/>
                <a:tab pos="1828800" algn="l"/>
                <a:tab pos="2743200" algn="l"/>
                <a:tab pos="3657600" algn="l"/>
                <a:tab pos="4572000" algn="l"/>
                <a:tab pos="5486400" algn="l"/>
                <a:tab pos="6400800" algn="l"/>
                <a:tab pos="7315200" algn="l"/>
                <a:tab pos="8229600" algn="l"/>
                <a:tab pos="9144000" algn="l"/>
                <a:tab pos="10058400" algn="l"/>
                <a:tab pos="10972800" algn="l"/>
              </a:tabLst>
            </a:pPr>
            <a:r>
              <a:rPr lang="en-US" sz="1400">
                <a:solidFill>
                  <a:srgbClr val="FFFFFF"/>
                </a:solidFill>
                <a:latin typeface="Eurostile" pitchFamily="34" charset="0"/>
              </a:rPr>
              <a:t>The artist took people out of his real life and used them as figures for his painting, but had problems with Judas because he couldn’t find a significant figure for him. When he did finally paint him, he portrayed him with his hand over a dish because of Christ’s foretelling that “he that dippeth his hand with me into the dish, he shall betray me” refering to Judas’ betrayal. He is also leaning back from Christ and in a shadow. Christ was the last to be painted.</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2"/>
          <p:cNvSpPr txBox="1">
            <a:spLocks/>
          </p:cNvSpPr>
          <p:nvPr/>
        </p:nvSpPr>
        <p:spPr bwMode="auto">
          <a:xfrm>
            <a:off x="0" y="0"/>
            <a:ext cx="7543800" cy="641350"/>
          </a:xfrm>
          <a:prstGeom prst="rect">
            <a:avLst/>
          </a:prstGeom>
          <a:noFill/>
          <a:ln w="25400">
            <a:noFill/>
            <a:miter lim="800000"/>
            <a:headEnd/>
            <a:tailEnd/>
          </a:ln>
          <a:effectLst/>
        </p:spPr>
        <p:txBody>
          <a:bodyPr>
            <a:spAutoFit/>
          </a:bodyPr>
          <a:lstStyle/>
          <a:p>
            <a:pPr>
              <a:spcBef>
                <a:spcPct val="50000"/>
              </a:spcBef>
              <a:tabLst>
                <a:tab pos="838200" algn="l"/>
              </a:tabLst>
            </a:pPr>
            <a:r>
              <a:rPr lang="en-US" sz="3600">
                <a:solidFill>
                  <a:srgbClr val="B6CFE6"/>
                </a:solidFill>
                <a:latin typeface="Eurostile" pitchFamily="34" charset="0"/>
              </a:rPr>
              <a:t>Leonardo da Vinci</a:t>
            </a:r>
          </a:p>
        </p:txBody>
      </p:sp>
      <p:pic>
        <p:nvPicPr>
          <p:cNvPr id="8196" name="Picture 4" descr="Da Vinci-Last Supper-1498A"/>
          <p:cNvPicPr>
            <a:picLocks noChangeAspect="1" noChangeArrowheads="1"/>
          </p:cNvPicPr>
          <p:nvPr/>
        </p:nvPicPr>
        <p:blipFill>
          <a:blip r:embed="rId2">
            <a:lum contrast="6000"/>
          </a:blip>
          <a:srcRect/>
          <a:stretch>
            <a:fillRect/>
          </a:stretch>
        </p:blipFill>
        <p:spPr bwMode="auto">
          <a:xfrm>
            <a:off x="304800" y="1912938"/>
            <a:ext cx="8534400" cy="4487862"/>
          </a:xfrm>
          <a:prstGeom prst="rect">
            <a:avLst/>
          </a:prstGeom>
          <a:noFill/>
          <a:ln w="9525">
            <a:solidFill>
              <a:schemeClr val="tx2"/>
            </a:solidFill>
            <a:miter lim="800000"/>
            <a:headEnd/>
            <a:tailEnd/>
          </a:ln>
        </p:spPr>
      </p:pic>
      <p:sp>
        <p:nvSpPr>
          <p:cNvPr id="8197" name="AutoShape 5"/>
          <p:cNvSpPr>
            <a:spLocks noChangeArrowheads="1"/>
          </p:cNvSpPr>
          <p:nvPr/>
        </p:nvSpPr>
        <p:spPr bwMode="auto">
          <a:xfrm>
            <a:off x="3733800" y="3733800"/>
            <a:ext cx="1752600" cy="1371600"/>
          </a:xfrm>
          <a:prstGeom prst="triangle">
            <a:avLst>
              <a:gd name="adj" fmla="val 50000"/>
            </a:avLst>
          </a:prstGeom>
          <a:noFill/>
          <a:ln w="57150">
            <a:solidFill>
              <a:schemeClr val="bg1"/>
            </a:solidFill>
            <a:miter lim="800000"/>
            <a:headEnd/>
            <a:tailEnd/>
          </a:ln>
          <a:effectLst/>
        </p:spPr>
        <p:txBody>
          <a:bodyPr wrap="none" anchor="ctr"/>
          <a:lstStyle/>
          <a:p>
            <a:pPr algn="ctr"/>
            <a:endParaRPr lang="en-US">
              <a:solidFill>
                <a:schemeClr val="bg1"/>
              </a:solidFill>
              <a:latin typeface="Eurostile" pitchFamily="34" charset="0"/>
            </a:endParaRPr>
          </a:p>
        </p:txBody>
      </p:sp>
      <p:sp>
        <p:nvSpPr>
          <p:cNvPr id="8198" name="AutoShape 6"/>
          <p:cNvSpPr>
            <a:spLocks noChangeArrowheads="1"/>
          </p:cNvSpPr>
          <p:nvPr/>
        </p:nvSpPr>
        <p:spPr bwMode="auto">
          <a:xfrm flipV="1">
            <a:off x="6629400" y="3810000"/>
            <a:ext cx="2209800" cy="1295400"/>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noFill/>
          <a:ln w="57150">
            <a:solidFill>
              <a:srgbClr val="CC9900"/>
            </a:solidFill>
            <a:miter lim="800000"/>
            <a:headEnd/>
            <a:tailEnd/>
          </a:ln>
          <a:effectLst/>
        </p:spPr>
        <p:txBody>
          <a:bodyPr wrap="none" anchor="ctr"/>
          <a:lstStyle/>
          <a:p>
            <a:endParaRPr lang="en-US"/>
          </a:p>
        </p:txBody>
      </p:sp>
      <p:sp>
        <p:nvSpPr>
          <p:cNvPr id="8199" name="AutoShape 7"/>
          <p:cNvSpPr>
            <a:spLocks noChangeArrowheads="1"/>
          </p:cNvSpPr>
          <p:nvPr/>
        </p:nvSpPr>
        <p:spPr bwMode="auto">
          <a:xfrm flipV="1">
            <a:off x="228600" y="3886200"/>
            <a:ext cx="2590800" cy="1219200"/>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noFill/>
          <a:ln w="57150">
            <a:solidFill>
              <a:srgbClr val="CC9900"/>
            </a:solidFill>
            <a:miter lim="800000"/>
            <a:headEnd/>
            <a:tailEnd/>
          </a:ln>
          <a:effectLst/>
        </p:spPr>
        <p:txBody>
          <a:bodyPr wrap="none" anchor="ctr"/>
          <a:lstStyle/>
          <a:p>
            <a:endParaRPr lang="en-US"/>
          </a:p>
        </p:txBody>
      </p:sp>
      <p:sp>
        <p:nvSpPr>
          <p:cNvPr id="8200" name="AutoShape 8"/>
          <p:cNvSpPr>
            <a:spLocks noChangeArrowheads="1"/>
          </p:cNvSpPr>
          <p:nvPr/>
        </p:nvSpPr>
        <p:spPr bwMode="auto">
          <a:xfrm flipH="1">
            <a:off x="4953000" y="3733800"/>
            <a:ext cx="1981200" cy="1371600"/>
          </a:xfrm>
          <a:prstGeom prst="parallelogram">
            <a:avLst>
              <a:gd name="adj" fmla="val 36111"/>
            </a:avLst>
          </a:prstGeom>
          <a:noFill/>
          <a:ln w="57150">
            <a:solidFill>
              <a:schemeClr val="accent1"/>
            </a:solidFill>
            <a:miter lim="800000"/>
            <a:headEnd/>
            <a:tailEnd/>
          </a:ln>
          <a:effectLst/>
        </p:spPr>
        <p:txBody>
          <a:bodyPr wrap="none" anchor="ctr"/>
          <a:lstStyle/>
          <a:p>
            <a:endParaRPr lang="en-US"/>
          </a:p>
        </p:txBody>
      </p:sp>
      <p:sp>
        <p:nvSpPr>
          <p:cNvPr id="8201" name="AutoShape 9"/>
          <p:cNvSpPr>
            <a:spLocks noChangeArrowheads="1"/>
          </p:cNvSpPr>
          <p:nvPr/>
        </p:nvSpPr>
        <p:spPr bwMode="auto">
          <a:xfrm flipH="1">
            <a:off x="2286000" y="4038600"/>
            <a:ext cx="1752600" cy="1066800"/>
          </a:xfrm>
          <a:prstGeom prst="parallelogram">
            <a:avLst>
              <a:gd name="adj" fmla="val 41071"/>
            </a:avLst>
          </a:prstGeom>
          <a:noFill/>
          <a:ln w="57150">
            <a:solidFill>
              <a:schemeClr val="accent1"/>
            </a:solidFill>
            <a:miter lim="800000"/>
            <a:headEnd/>
            <a:tailEnd/>
          </a:ln>
          <a:effectLst/>
        </p:spPr>
        <p:txBody>
          <a:bodyPr wrap="none" anchor="ctr"/>
          <a:lstStyle/>
          <a:p>
            <a:endParaRPr lang="en-US"/>
          </a:p>
        </p:txBody>
      </p:sp>
      <p:sp>
        <p:nvSpPr>
          <p:cNvPr id="8202" name="Text Box 10"/>
          <p:cNvSpPr txBox="1">
            <a:spLocks noChangeArrowheads="1"/>
          </p:cNvSpPr>
          <p:nvPr/>
        </p:nvSpPr>
        <p:spPr bwMode="auto">
          <a:xfrm>
            <a:off x="4876800" y="1300163"/>
            <a:ext cx="3984625" cy="425450"/>
          </a:xfrm>
          <a:prstGeom prst="rect">
            <a:avLst/>
          </a:prstGeom>
          <a:noFill/>
          <a:ln w="9525">
            <a:noFill/>
            <a:miter lim="800000"/>
            <a:headEnd/>
            <a:tailEnd/>
          </a:ln>
          <a:effectLst/>
        </p:spPr>
        <p:txBody>
          <a:bodyPr lIns="0" tIns="0" rIns="0" bIns="0">
            <a:spAutoFit/>
          </a:bodyPr>
          <a:lstStyle/>
          <a:p>
            <a:pPr algn="r">
              <a:tabLst>
                <a:tab pos="0" algn="l"/>
                <a:tab pos="914400" algn="l"/>
                <a:tab pos="1828800" algn="l"/>
                <a:tab pos="2743200" algn="l"/>
                <a:tab pos="3657600" algn="l"/>
                <a:tab pos="4572000" algn="l"/>
                <a:tab pos="5486400" algn="l"/>
                <a:tab pos="6400800" algn="l"/>
                <a:tab pos="7315200" algn="l"/>
                <a:tab pos="8229600" algn="l"/>
                <a:tab pos="9144000" algn="l"/>
                <a:tab pos="10058400" algn="l"/>
                <a:tab pos="10972800" algn="l"/>
              </a:tabLst>
            </a:pPr>
            <a:r>
              <a:rPr lang="en-US" sz="1400" b="1">
                <a:solidFill>
                  <a:schemeClr val="bg1"/>
                </a:solidFill>
                <a:latin typeface="Eurostile" pitchFamily="34" charset="0"/>
              </a:rPr>
              <a:t>Leonardo Da Vinci.</a:t>
            </a:r>
            <a:r>
              <a:rPr lang="en-US" sz="1400">
                <a:solidFill>
                  <a:schemeClr val="bg1"/>
                </a:solidFill>
                <a:latin typeface="Eurostile" pitchFamily="34" charset="0"/>
              </a:rPr>
              <a:t> “Last Supper”  </a:t>
            </a:r>
          </a:p>
          <a:p>
            <a:pPr algn="r">
              <a:tabLst>
                <a:tab pos="0" algn="l"/>
                <a:tab pos="914400" algn="l"/>
                <a:tab pos="1828800" algn="l"/>
                <a:tab pos="2743200" algn="l"/>
                <a:tab pos="3657600" algn="l"/>
                <a:tab pos="4572000" algn="l"/>
                <a:tab pos="5486400" algn="l"/>
                <a:tab pos="6400800" algn="l"/>
                <a:tab pos="7315200" algn="l"/>
                <a:tab pos="8229600" algn="l"/>
                <a:tab pos="9144000" algn="l"/>
                <a:tab pos="10058400" algn="l"/>
                <a:tab pos="10972800" algn="l"/>
              </a:tabLst>
            </a:pPr>
            <a:r>
              <a:rPr lang="en-US" sz="1400">
                <a:solidFill>
                  <a:schemeClr val="bg1"/>
                </a:solidFill>
                <a:latin typeface="Eurostile" pitchFamily="34" charset="0"/>
              </a:rPr>
              <a:t>ca. </a:t>
            </a:r>
            <a:r>
              <a:rPr lang="en-US" sz="1400" b="1">
                <a:solidFill>
                  <a:schemeClr val="bg1"/>
                </a:solidFill>
                <a:latin typeface="Eurostile" pitchFamily="34" charset="0"/>
              </a:rPr>
              <a:t>1495-1498.</a:t>
            </a:r>
            <a:r>
              <a:rPr lang="en-US" sz="1400">
                <a:solidFill>
                  <a:schemeClr val="bg1"/>
                </a:solidFill>
                <a:latin typeface="Eurostile" pitchFamily="34" charset="0"/>
              </a:rPr>
              <a:t> Fresco. </a:t>
            </a:r>
          </a:p>
        </p:txBody>
      </p:sp>
      <p:sp>
        <p:nvSpPr>
          <p:cNvPr id="8203" name="Text Box 11"/>
          <p:cNvSpPr txBox="1">
            <a:spLocks noChangeArrowheads="1"/>
          </p:cNvSpPr>
          <p:nvPr/>
        </p:nvSpPr>
        <p:spPr bwMode="auto">
          <a:xfrm>
            <a:off x="152400" y="838200"/>
            <a:ext cx="5334000" cy="779463"/>
          </a:xfrm>
          <a:prstGeom prst="rect">
            <a:avLst/>
          </a:prstGeom>
          <a:noFill/>
          <a:ln w="9525">
            <a:noFill/>
            <a:miter lim="800000"/>
            <a:headEnd/>
            <a:tailEnd/>
          </a:ln>
          <a:effectLst/>
        </p:spPr>
        <p:txBody>
          <a:bodyPr>
            <a:spAutoFit/>
          </a:bodyPr>
          <a:lstStyle/>
          <a:p>
            <a:pPr>
              <a:spcBef>
                <a:spcPct val="50000"/>
              </a:spcBef>
            </a:pPr>
            <a:r>
              <a:rPr lang="en-US" b="1">
                <a:solidFill>
                  <a:schemeClr val="bg1"/>
                </a:solidFill>
                <a:latin typeface="Eurostile" pitchFamily="34" charset="0"/>
              </a:rPr>
              <a:t>Divine THREEs:  Trinity &amp; Theological Virtues</a:t>
            </a:r>
          </a:p>
          <a:p>
            <a:pPr>
              <a:spcBef>
                <a:spcPct val="50000"/>
              </a:spcBef>
            </a:pPr>
            <a:r>
              <a:rPr lang="en-US" b="1">
                <a:solidFill>
                  <a:schemeClr val="bg1"/>
                </a:solidFill>
                <a:latin typeface="Eurostile" pitchFamily="34" charset="0"/>
              </a:rPr>
              <a:t>Earthly FOURs:  Elements &amp; Cardinal Virtues</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2" name="Picture 4" descr="LastSupperModels"/>
          <p:cNvPicPr>
            <a:picLocks noChangeAspect="1" noChangeArrowheads="1"/>
          </p:cNvPicPr>
          <p:nvPr/>
        </p:nvPicPr>
        <p:blipFill>
          <a:blip r:embed="rId2"/>
          <a:srcRect/>
          <a:stretch>
            <a:fillRect/>
          </a:stretch>
        </p:blipFill>
        <p:spPr bwMode="auto">
          <a:xfrm>
            <a:off x="0" y="381000"/>
            <a:ext cx="9144000" cy="6056313"/>
          </a:xfrm>
          <a:prstGeom prst="rect">
            <a:avLst/>
          </a:prstGeom>
          <a:noFill/>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6" name="Picture 4" descr="LastSupperCaptAmerica"/>
          <p:cNvPicPr>
            <a:picLocks noChangeAspect="1" noChangeArrowheads="1"/>
          </p:cNvPicPr>
          <p:nvPr/>
        </p:nvPicPr>
        <p:blipFill>
          <a:blip r:embed="rId2"/>
          <a:srcRect/>
          <a:stretch>
            <a:fillRect/>
          </a:stretch>
        </p:blipFill>
        <p:spPr bwMode="auto">
          <a:xfrm>
            <a:off x="0" y="-26988"/>
            <a:ext cx="9144000" cy="6884988"/>
          </a:xfrm>
          <a:prstGeom prst="rect">
            <a:avLst/>
          </a:prstGeom>
          <a:noFill/>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40" name="Picture 4" descr="LastSupperStarWars"/>
          <p:cNvPicPr>
            <a:picLocks noChangeAspect="1" noChangeArrowheads="1"/>
          </p:cNvPicPr>
          <p:nvPr/>
        </p:nvPicPr>
        <p:blipFill>
          <a:blip r:embed="rId2"/>
          <a:srcRect l="3125" t="15135" r="10379" b="15675"/>
          <a:stretch>
            <a:fillRect/>
          </a:stretch>
        </p:blipFill>
        <p:spPr bwMode="auto">
          <a:xfrm>
            <a:off x="0" y="457200"/>
            <a:ext cx="9144000" cy="5851525"/>
          </a:xfrm>
          <a:prstGeom prst="rect">
            <a:avLst/>
          </a:prstGeom>
          <a:noFill/>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3" name="Picture 5" descr="lggn0246+poker-game-the-last-supper-poster"/>
          <p:cNvPicPr>
            <a:picLocks noChangeAspect="1" noChangeArrowheads="1"/>
          </p:cNvPicPr>
          <p:nvPr/>
        </p:nvPicPr>
        <p:blipFill>
          <a:blip r:embed="rId2"/>
          <a:srcRect/>
          <a:stretch>
            <a:fillRect/>
          </a:stretch>
        </p:blipFill>
        <p:spPr bwMode="auto">
          <a:xfrm>
            <a:off x="0" y="228600"/>
            <a:ext cx="9144000" cy="6473825"/>
          </a:xfrm>
          <a:prstGeom prst="rect">
            <a:avLst/>
          </a:prstGeom>
          <a:noFill/>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5" name="Picture 5" descr="Dicklastbf"/>
          <p:cNvPicPr>
            <a:picLocks noChangeAspect="1" noChangeArrowheads="1"/>
          </p:cNvPicPr>
          <p:nvPr/>
        </p:nvPicPr>
        <p:blipFill>
          <a:blip r:embed="rId2"/>
          <a:srcRect/>
          <a:stretch>
            <a:fillRect/>
          </a:stretch>
        </p:blipFill>
        <p:spPr bwMode="auto">
          <a:xfrm>
            <a:off x="0" y="762000"/>
            <a:ext cx="9144000" cy="4551363"/>
          </a:xfrm>
          <a:prstGeom prst="rect">
            <a:avLst/>
          </a:prstGeom>
          <a:noFill/>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 Box 2"/>
          <p:cNvSpPr txBox="1">
            <a:spLocks/>
          </p:cNvSpPr>
          <p:nvPr/>
        </p:nvSpPr>
        <p:spPr bwMode="auto">
          <a:xfrm>
            <a:off x="0" y="0"/>
            <a:ext cx="7543800" cy="641350"/>
          </a:xfrm>
          <a:prstGeom prst="rect">
            <a:avLst/>
          </a:prstGeom>
          <a:noFill/>
          <a:ln w="25400">
            <a:noFill/>
            <a:miter lim="800000"/>
            <a:headEnd/>
            <a:tailEnd/>
          </a:ln>
          <a:effectLst/>
        </p:spPr>
        <p:txBody>
          <a:bodyPr>
            <a:spAutoFit/>
          </a:bodyPr>
          <a:lstStyle/>
          <a:p>
            <a:pPr>
              <a:spcBef>
                <a:spcPct val="50000"/>
              </a:spcBef>
              <a:tabLst>
                <a:tab pos="838200" algn="l"/>
              </a:tabLst>
            </a:pPr>
            <a:r>
              <a:rPr lang="en-US" sz="3600">
                <a:solidFill>
                  <a:srgbClr val="B6CFE6"/>
                </a:solidFill>
                <a:latin typeface="Eurostile" pitchFamily="34" charset="0"/>
              </a:rPr>
              <a:t>Leonardo da Vinci</a:t>
            </a:r>
          </a:p>
        </p:txBody>
      </p:sp>
      <p:sp>
        <p:nvSpPr>
          <p:cNvPr id="9220" name="Text Box 4"/>
          <p:cNvSpPr txBox="1">
            <a:spLocks noChangeArrowheads="1"/>
          </p:cNvSpPr>
          <p:nvPr/>
        </p:nvSpPr>
        <p:spPr bwMode="auto">
          <a:xfrm>
            <a:off x="228600" y="5991225"/>
            <a:ext cx="4191000" cy="638175"/>
          </a:xfrm>
          <a:prstGeom prst="rect">
            <a:avLst/>
          </a:prstGeom>
          <a:noFill/>
          <a:ln w="9525">
            <a:noFill/>
            <a:miter lim="800000"/>
            <a:headEnd/>
            <a:tailEnd/>
          </a:ln>
          <a:effectLst/>
        </p:spPr>
        <p:txBody>
          <a:bodyPr lIns="0" tIns="0" rIns="0" bIns="0">
            <a:spAutoFit/>
          </a:bodyPr>
          <a:lstStyle/>
          <a:p>
            <a:pPr algn="r">
              <a:tabLst>
                <a:tab pos="0" algn="l"/>
                <a:tab pos="914400" algn="l"/>
                <a:tab pos="1828800" algn="l"/>
                <a:tab pos="2743200" algn="l"/>
                <a:tab pos="3657600" algn="l"/>
                <a:tab pos="4572000" algn="l"/>
                <a:tab pos="5486400" algn="l"/>
                <a:tab pos="6400800" algn="l"/>
                <a:tab pos="7315200" algn="l"/>
                <a:tab pos="8229600" algn="l"/>
                <a:tab pos="9144000" algn="l"/>
                <a:tab pos="10058400" algn="l"/>
                <a:tab pos="10972800" algn="l"/>
              </a:tabLst>
            </a:pPr>
            <a:r>
              <a:rPr lang="en-US" sz="1400" b="1">
                <a:solidFill>
                  <a:schemeClr val="bg1"/>
                </a:solidFill>
                <a:latin typeface="Eurostile" pitchFamily="34" charset="0"/>
              </a:rPr>
              <a:t>Leonardo Da Vinci,</a:t>
            </a:r>
            <a:r>
              <a:rPr lang="en-US" sz="1400">
                <a:solidFill>
                  <a:schemeClr val="bg1"/>
                </a:solidFill>
                <a:latin typeface="Eurostile" pitchFamily="34" charset="0"/>
              </a:rPr>
              <a:t> “Mona Lisa”  </a:t>
            </a:r>
          </a:p>
          <a:p>
            <a:pPr algn="r">
              <a:tabLst>
                <a:tab pos="0" algn="l"/>
                <a:tab pos="914400" algn="l"/>
                <a:tab pos="1828800" algn="l"/>
                <a:tab pos="2743200" algn="l"/>
                <a:tab pos="3657600" algn="l"/>
                <a:tab pos="4572000" algn="l"/>
                <a:tab pos="5486400" algn="l"/>
                <a:tab pos="6400800" algn="l"/>
                <a:tab pos="7315200" algn="l"/>
                <a:tab pos="8229600" algn="l"/>
                <a:tab pos="9144000" algn="l"/>
                <a:tab pos="10058400" algn="l"/>
                <a:tab pos="10972800" algn="l"/>
              </a:tabLst>
            </a:pPr>
            <a:r>
              <a:rPr lang="en-US" sz="1400">
                <a:solidFill>
                  <a:schemeClr val="bg1"/>
                </a:solidFill>
                <a:latin typeface="Eurostile" pitchFamily="34" charset="0"/>
              </a:rPr>
              <a:t>ca. </a:t>
            </a:r>
            <a:r>
              <a:rPr lang="en-US" sz="1400" b="1">
                <a:solidFill>
                  <a:schemeClr val="bg1"/>
                </a:solidFill>
                <a:latin typeface="Eurostile" pitchFamily="34" charset="0"/>
              </a:rPr>
              <a:t>1503-1505. </a:t>
            </a:r>
          </a:p>
          <a:p>
            <a:pPr algn="r">
              <a:tabLst>
                <a:tab pos="0" algn="l"/>
                <a:tab pos="914400" algn="l"/>
                <a:tab pos="1828800" algn="l"/>
                <a:tab pos="2743200" algn="l"/>
                <a:tab pos="3657600" algn="l"/>
                <a:tab pos="4572000" algn="l"/>
                <a:tab pos="5486400" algn="l"/>
                <a:tab pos="6400800" algn="l"/>
                <a:tab pos="7315200" algn="l"/>
                <a:tab pos="8229600" algn="l"/>
                <a:tab pos="9144000" algn="l"/>
                <a:tab pos="10058400" algn="l"/>
                <a:tab pos="10972800" algn="l"/>
              </a:tabLst>
            </a:pPr>
            <a:r>
              <a:rPr lang="en-US" sz="1400">
                <a:solidFill>
                  <a:schemeClr val="bg1"/>
                </a:solidFill>
                <a:latin typeface="Eurostile" pitchFamily="34" charset="0"/>
              </a:rPr>
              <a:t>Oil on wood, approx 2’6” x 1’9”. Louvre, Paris.</a:t>
            </a:r>
          </a:p>
        </p:txBody>
      </p:sp>
      <p:pic>
        <p:nvPicPr>
          <p:cNvPr id="9221" name="Picture 5"/>
          <p:cNvPicPr>
            <a:picLocks noChangeAspect="1" noChangeArrowheads="1"/>
          </p:cNvPicPr>
          <p:nvPr/>
        </p:nvPicPr>
        <p:blipFill>
          <a:blip r:embed="rId2"/>
          <a:srcRect/>
          <a:stretch>
            <a:fillRect/>
          </a:stretch>
        </p:blipFill>
        <p:spPr bwMode="auto">
          <a:xfrm>
            <a:off x="4622800" y="152400"/>
            <a:ext cx="4445000" cy="6629400"/>
          </a:xfrm>
          <a:prstGeom prst="rect">
            <a:avLst/>
          </a:prstGeom>
          <a:noFill/>
          <a:ln w="25400">
            <a:noFill/>
            <a:miter lim="800000"/>
            <a:headEnd/>
            <a:tailEnd/>
          </a:ln>
          <a:effectLst/>
        </p:spPr>
      </p:pic>
      <p:sp>
        <p:nvSpPr>
          <p:cNvPr id="9222" name="Rectangle 6"/>
          <p:cNvSpPr>
            <a:spLocks noChangeArrowheads="1"/>
          </p:cNvSpPr>
          <p:nvPr/>
        </p:nvSpPr>
        <p:spPr bwMode="auto">
          <a:xfrm>
            <a:off x="304800" y="1066800"/>
            <a:ext cx="3962400" cy="1463675"/>
          </a:xfrm>
          <a:prstGeom prst="rect">
            <a:avLst/>
          </a:prstGeom>
          <a:noFill/>
          <a:ln w="9525">
            <a:noFill/>
            <a:miter lim="800000"/>
            <a:headEnd/>
            <a:tailEnd/>
          </a:ln>
          <a:effectLst/>
        </p:spPr>
        <p:txBody>
          <a:bodyPr>
            <a:spAutoFit/>
          </a:bodyPr>
          <a:lstStyle/>
          <a:p>
            <a:pPr>
              <a:lnSpc>
                <a:spcPts val="1800"/>
              </a:lnSpc>
            </a:pPr>
            <a:r>
              <a:rPr lang="en-US" sz="1600">
                <a:solidFill>
                  <a:schemeClr val="bg1"/>
                </a:solidFill>
                <a:latin typeface="Eurostile" pitchFamily="34" charset="0"/>
              </a:rPr>
              <a:t>World’s most famous portrait. Leonardo took three years to finish the portrait and it is said to be of Lisa di Antonio Maria Gherardini, the wife of a wealthy Florentine. It was his favorite piece – so much so that Leonardo kept it for years.</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5" name="Picture 5" descr="Forbidden Photo of Mona Lisa!"/>
          <p:cNvPicPr>
            <a:picLocks noChangeAspect="1" noChangeArrowheads="1"/>
          </p:cNvPicPr>
          <p:nvPr/>
        </p:nvPicPr>
        <p:blipFill>
          <a:blip r:embed="rId2"/>
          <a:srcRect/>
          <a:stretch>
            <a:fillRect/>
          </a:stretch>
        </p:blipFill>
        <p:spPr bwMode="auto">
          <a:xfrm>
            <a:off x="2027238" y="0"/>
            <a:ext cx="5059362" cy="6858000"/>
          </a:xfrm>
          <a:prstGeom prst="rect">
            <a:avLst/>
          </a:prstGeom>
          <a:noFill/>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8" name="Picture 4" descr="800px-Crowd_at_Mona_Lisa"/>
          <p:cNvPicPr>
            <a:picLocks noChangeAspect="1" noChangeArrowheads="1"/>
          </p:cNvPicPr>
          <p:nvPr/>
        </p:nvPicPr>
        <p:blipFill>
          <a:blip r:embed="rId2"/>
          <a:srcRect/>
          <a:stretch>
            <a:fillRect/>
          </a:stretch>
        </p:blipFill>
        <p:spPr bwMode="auto">
          <a:xfrm>
            <a:off x="0" y="0"/>
            <a:ext cx="9144000" cy="6858000"/>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Text Box 5"/>
          <p:cNvSpPr txBox="1">
            <a:spLocks/>
          </p:cNvSpPr>
          <p:nvPr/>
        </p:nvSpPr>
        <p:spPr bwMode="auto">
          <a:xfrm>
            <a:off x="0" y="0"/>
            <a:ext cx="7543800" cy="641350"/>
          </a:xfrm>
          <a:prstGeom prst="rect">
            <a:avLst/>
          </a:prstGeom>
          <a:noFill/>
          <a:ln w="25400">
            <a:noFill/>
            <a:miter lim="800000"/>
            <a:headEnd/>
            <a:tailEnd/>
          </a:ln>
          <a:effectLst/>
        </p:spPr>
        <p:txBody>
          <a:bodyPr>
            <a:spAutoFit/>
          </a:bodyPr>
          <a:lstStyle/>
          <a:p>
            <a:pPr>
              <a:spcBef>
                <a:spcPct val="50000"/>
              </a:spcBef>
              <a:tabLst>
                <a:tab pos="838200" algn="l"/>
              </a:tabLst>
            </a:pPr>
            <a:r>
              <a:rPr lang="en-US" sz="3600">
                <a:solidFill>
                  <a:srgbClr val="B6CFE6"/>
                </a:solidFill>
                <a:latin typeface="Eurostile" pitchFamily="34" charset="0"/>
              </a:rPr>
              <a:t>Leonardo da Vinci</a:t>
            </a:r>
          </a:p>
        </p:txBody>
      </p:sp>
      <p:sp>
        <p:nvSpPr>
          <p:cNvPr id="2062" name="Text Box 14"/>
          <p:cNvSpPr txBox="1">
            <a:spLocks noChangeArrowheads="1"/>
          </p:cNvSpPr>
          <p:nvPr/>
        </p:nvSpPr>
        <p:spPr bwMode="auto">
          <a:xfrm>
            <a:off x="4191000" y="914400"/>
            <a:ext cx="4724400" cy="2701925"/>
          </a:xfrm>
          <a:prstGeom prst="rect">
            <a:avLst/>
          </a:prstGeom>
          <a:noFill/>
          <a:ln w="9525">
            <a:noFill/>
            <a:miter lim="800000"/>
            <a:headEnd/>
            <a:tailEnd/>
          </a:ln>
          <a:effectLst/>
        </p:spPr>
        <p:txBody>
          <a:bodyPr>
            <a:spAutoFit/>
          </a:bodyPr>
          <a:lstStyle/>
          <a:p>
            <a:r>
              <a:rPr lang="en-US">
                <a:solidFill>
                  <a:schemeClr val="bg1"/>
                </a:solidFill>
                <a:latin typeface="Eurostile" pitchFamily="34" charset="0"/>
              </a:rPr>
              <a:t>Leonardo was the quintessential “Renaissance Man”, studying all types of subjects. He was an Artist, Sculptor, Architect, Scientist, Engineer and Inventor.</a:t>
            </a:r>
          </a:p>
          <a:p>
            <a:endParaRPr lang="en-US">
              <a:solidFill>
                <a:schemeClr val="bg1"/>
              </a:solidFill>
              <a:latin typeface="Eurostile" pitchFamily="34" charset="0"/>
            </a:endParaRPr>
          </a:p>
          <a:p>
            <a:r>
              <a:rPr lang="en-US">
                <a:solidFill>
                  <a:schemeClr val="bg1"/>
                </a:solidFill>
                <a:latin typeface="Eurostile" pitchFamily="34" charset="0"/>
              </a:rPr>
              <a:t>Worked as an apprentice to Verrocchio</a:t>
            </a:r>
          </a:p>
          <a:p>
            <a:endParaRPr lang="en-US">
              <a:solidFill>
                <a:schemeClr val="bg1"/>
              </a:solidFill>
              <a:latin typeface="Eurostile" pitchFamily="34" charset="0"/>
            </a:endParaRPr>
          </a:p>
          <a:p>
            <a:endParaRPr lang="en-US">
              <a:solidFill>
                <a:schemeClr val="bg1"/>
              </a:solidFill>
              <a:latin typeface="Eurostile" pitchFamily="34" charset="0"/>
            </a:endParaRPr>
          </a:p>
          <a:p>
            <a:pPr>
              <a:spcBef>
                <a:spcPct val="50000"/>
              </a:spcBef>
              <a:buClr>
                <a:srgbClr val="CC3300"/>
              </a:buClr>
              <a:buFont typeface="PressWriter Symbols" pitchFamily="2" charset="2"/>
              <a:buChar char=""/>
            </a:pPr>
            <a:endParaRPr lang="en-US">
              <a:solidFill>
                <a:schemeClr val="bg1"/>
              </a:solidFill>
              <a:latin typeface="Eurostile" pitchFamily="34" charset="0"/>
            </a:endParaRPr>
          </a:p>
        </p:txBody>
      </p:sp>
      <p:sp>
        <p:nvSpPr>
          <p:cNvPr id="2063" name="Text Box 15"/>
          <p:cNvSpPr txBox="1">
            <a:spLocks noChangeArrowheads="1"/>
          </p:cNvSpPr>
          <p:nvPr/>
        </p:nvSpPr>
        <p:spPr bwMode="auto">
          <a:xfrm>
            <a:off x="4191000" y="6172200"/>
            <a:ext cx="4648200" cy="366713"/>
          </a:xfrm>
          <a:prstGeom prst="rect">
            <a:avLst/>
          </a:prstGeom>
          <a:noFill/>
          <a:ln w="9525">
            <a:noFill/>
            <a:miter lim="800000"/>
            <a:headEnd/>
            <a:tailEnd/>
          </a:ln>
          <a:effectLst/>
        </p:spPr>
        <p:txBody>
          <a:bodyPr>
            <a:spAutoFit/>
          </a:bodyPr>
          <a:lstStyle/>
          <a:p>
            <a:pPr>
              <a:spcBef>
                <a:spcPct val="50000"/>
              </a:spcBef>
            </a:pPr>
            <a:r>
              <a:rPr lang="en-US" i="1">
                <a:solidFill>
                  <a:schemeClr val="bg1"/>
                </a:solidFill>
                <a:latin typeface="Eurostile" pitchFamily="34" charset="0"/>
              </a:rPr>
              <a:t>Self-Portrait drawing</a:t>
            </a:r>
            <a:r>
              <a:rPr lang="en-US">
                <a:solidFill>
                  <a:schemeClr val="bg1"/>
                </a:solidFill>
                <a:latin typeface="Eurostile" pitchFamily="34" charset="0"/>
              </a:rPr>
              <a:t>, c1512.</a:t>
            </a:r>
          </a:p>
        </p:txBody>
      </p:sp>
      <p:pic>
        <p:nvPicPr>
          <p:cNvPr id="2065" name="Picture 17" descr="DaVinci-portrait"/>
          <p:cNvPicPr>
            <a:picLocks noChangeAspect="1" noChangeArrowheads="1"/>
          </p:cNvPicPr>
          <p:nvPr/>
        </p:nvPicPr>
        <p:blipFill>
          <a:blip r:embed="rId2"/>
          <a:srcRect/>
          <a:stretch>
            <a:fillRect/>
          </a:stretch>
        </p:blipFill>
        <p:spPr bwMode="auto">
          <a:xfrm>
            <a:off x="304800" y="914400"/>
            <a:ext cx="3724275" cy="5638800"/>
          </a:xfrm>
          <a:prstGeom prst="rect">
            <a:avLst/>
          </a:prstGeo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2"/>
          <p:cNvSpPr txBox="1">
            <a:spLocks/>
          </p:cNvSpPr>
          <p:nvPr/>
        </p:nvSpPr>
        <p:spPr bwMode="auto">
          <a:xfrm>
            <a:off x="0" y="0"/>
            <a:ext cx="7543800" cy="641350"/>
          </a:xfrm>
          <a:prstGeom prst="rect">
            <a:avLst/>
          </a:prstGeom>
          <a:noFill/>
          <a:ln w="25400">
            <a:noFill/>
            <a:miter lim="800000"/>
            <a:headEnd/>
            <a:tailEnd/>
          </a:ln>
          <a:effectLst/>
        </p:spPr>
        <p:txBody>
          <a:bodyPr>
            <a:spAutoFit/>
          </a:bodyPr>
          <a:lstStyle/>
          <a:p>
            <a:pPr>
              <a:spcBef>
                <a:spcPct val="50000"/>
              </a:spcBef>
              <a:tabLst>
                <a:tab pos="838200" algn="l"/>
              </a:tabLst>
            </a:pPr>
            <a:r>
              <a:rPr lang="en-US" sz="3600">
                <a:solidFill>
                  <a:srgbClr val="B6CFE6"/>
                </a:solidFill>
                <a:latin typeface="Eurostile" pitchFamily="34" charset="0"/>
              </a:rPr>
              <a:t>Leonardo da Vinci</a:t>
            </a:r>
          </a:p>
        </p:txBody>
      </p:sp>
      <p:pic>
        <p:nvPicPr>
          <p:cNvPr id="5124" name="Picture 4" descr="Mona-leo"/>
          <p:cNvPicPr>
            <a:picLocks noChangeAspect="1" noChangeArrowheads="1"/>
          </p:cNvPicPr>
          <p:nvPr/>
        </p:nvPicPr>
        <p:blipFill>
          <a:blip r:embed="rId2"/>
          <a:srcRect/>
          <a:stretch>
            <a:fillRect/>
          </a:stretch>
        </p:blipFill>
        <p:spPr bwMode="auto">
          <a:xfrm>
            <a:off x="1066800" y="685800"/>
            <a:ext cx="4687888" cy="6019800"/>
          </a:xfrm>
          <a:prstGeom prst="rect">
            <a:avLst/>
          </a:prstGeom>
          <a:noFill/>
          <a:ln w="9525">
            <a:solidFill>
              <a:schemeClr val="tx1"/>
            </a:solidFill>
            <a:miter lim="800000"/>
            <a:headEnd/>
            <a:tailEnd/>
          </a:ln>
        </p:spPr>
      </p:pic>
      <p:sp>
        <p:nvSpPr>
          <p:cNvPr id="5125" name="Text Box 5"/>
          <p:cNvSpPr txBox="1">
            <a:spLocks noChangeArrowheads="1"/>
          </p:cNvSpPr>
          <p:nvPr/>
        </p:nvSpPr>
        <p:spPr bwMode="auto">
          <a:xfrm>
            <a:off x="5867400" y="2743200"/>
            <a:ext cx="2895600" cy="1552575"/>
          </a:xfrm>
          <a:prstGeom prst="rect">
            <a:avLst/>
          </a:prstGeom>
          <a:noFill/>
          <a:ln w="9525">
            <a:noFill/>
            <a:miter lim="800000"/>
            <a:headEnd/>
            <a:tailEnd/>
          </a:ln>
          <a:effectLst/>
        </p:spPr>
        <p:txBody>
          <a:bodyPr>
            <a:spAutoFit/>
          </a:bodyPr>
          <a:lstStyle/>
          <a:p>
            <a:pPr>
              <a:spcBef>
                <a:spcPct val="50000"/>
              </a:spcBef>
            </a:pPr>
            <a:r>
              <a:rPr lang="en-US" sz="2400">
                <a:solidFill>
                  <a:schemeClr val="bg1"/>
                </a:solidFill>
                <a:latin typeface="Eurostile" pitchFamily="34" charset="0"/>
              </a:rPr>
              <a:t>Portrait of Mona Lisa Giaconda OR Self-Portrait of Da Vinci?</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 Box 2"/>
          <p:cNvSpPr txBox="1">
            <a:spLocks/>
          </p:cNvSpPr>
          <p:nvPr/>
        </p:nvSpPr>
        <p:spPr bwMode="auto">
          <a:xfrm>
            <a:off x="0" y="0"/>
            <a:ext cx="7543800" cy="641350"/>
          </a:xfrm>
          <a:prstGeom prst="rect">
            <a:avLst/>
          </a:prstGeom>
          <a:noFill/>
          <a:ln w="25400">
            <a:noFill/>
            <a:miter lim="800000"/>
            <a:headEnd/>
            <a:tailEnd/>
          </a:ln>
          <a:effectLst/>
        </p:spPr>
        <p:txBody>
          <a:bodyPr>
            <a:spAutoFit/>
          </a:bodyPr>
          <a:lstStyle/>
          <a:p>
            <a:pPr>
              <a:spcBef>
                <a:spcPct val="50000"/>
              </a:spcBef>
              <a:tabLst>
                <a:tab pos="838200" algn="l"/>
              </a:tabLst>
            </a:pPr>
            <a:r>
              <a:rPr lang="en-US" sz="3600">
                <a:solidFill>
                  <a:srgbClr val="B6CFE6"/>
                </a:solidFill>
                <a:latin typeface="Eurostile" pitchFamily="34" charset="0"/>
              </a:rPr>
              <a:t>Leonardo da Vinci</a:t>
            </a:r>
          </a:p>
        </p:txBody>
      </p:sp>
      <p:pic>
        <p:nvPicPr>
          <p:cNvPr id="10245" name="Picture 5" descr="leonardo_portrait_of_ginevra_benci"/>
          <p:cNvPicPr>
            <a:picLocks noChangeAspect="1" noChangeArrowheads="1"/>
          </p:cNvPicPr>
          <p:nvPr/>
        </p:nvPicPr>
        <p:blipFill>
          <a:blip r:embed="rId2"/>
          <a:srcRect l="11035" r="6207"/>
          <a:stretch>
            <a:fillRect/>
          </a:stretch>
        </p:blipFill>
        <p:spPr bwMode="auto">
          <a:xfrm>
            <a:off x="657225" y="838200"/>
            <a:ext cx="4219575" cy="5334000"/>
          </a:xfrm>
          <a:prstGeom prst="rect">
            <a:avLst/>
          </a:prstGeom>
          <a:noFill/>
        </p:spPr>
      </p:pic>
      <p:sp>
        <p:nvSpPr>
          <p:cNvPr id="10246" name="Text Box 6"/>
          <p:cNvSpPr txBox="1">
            <a:spLocks noChangeArrowheads="1"/>
          </p:cNvSpPr>
          <p:nvPr/>
        </p:nvSpPr>
        <p:spPr bwMode="auto">
          <a:xfrm>
            <a:off x="228600" y="6324600"/>
            <a:ext cx="4800600" cy="304800"/>
          </a:xfrm>
          <a:prstGeom prst="rect">
            <a:avLst/>
          </a:prstGeom>
          <a:noFill/>
          <a:ln w="9525">
            <a:noFill/>
            <a:miter lim="800000"/>
            <a:headEnd/>
            <a:tailEnd/>
          </a:ln>
          <a:effectLst/>
        </p:spPr>
        <p:txBody>
          <a:bodyPr>
            <a:spAutoFit/>
          </a:bodyPr>
          <a:lstStyle/>
          <a:p>
            <a:pPr>
              <a:spcBef>
                <a:spcPct val="50000"/>
              </a:spcBef>
            </a:pPr>
            <a:r>
              <a:rPr lang="en-US" sz="1400">
                <a:solidFill>
                  <a:schemeClr val="bg1"/>
                </a:solidFill>
                <a:latin typeface="Eurostile" pitchFamily="34" charset="0"/>
              </a:rPr>
              <a:t>“Portrait of Ginerva Benci”,</a:t>
            </a:r>
            <a:r>
              <a:rPr lang="en-US" sz="1400" b="1">
                <a:solidFill>
                  <a:schemeClr val="bg1"/>
                </a:solidFill>
                <a:latin typeface="Eurostile" pitchFamily="34" charset="0"/>
              </a:rPr>
              <a:t> </a:t>
            </a:r>
            <a:r>
              <a:rPr lang="en-US" sz="1400">
                <a:solidFill>
                  <a:schemeClr val="bg1"/>
                </a:solidFill>
                <a:latin typeface="Eurostile" pitchFamily="34" charset="0"/>
              </a:rPr>
              <a:t>Oil on Wood,</a:t>
            </a:r>
            <a:r>
              <a:rPr lang="en-US" sz="1400" b="1">
                <a:solidFill>
                  <a:schemeClr val="bg1"/>
                </a:solidFill>
                <a:latin typeface="Eurostile" pitchFamily="34" charset="0"/>
              </a:rPr>
              <a:t> 1474-76.</a:t>
            </a:r>
          </a:p>
        </p:txBody>
      </p:sp>
      <p:pic>
        <p:nvPicPr>
          <p:cNvPr id="10247" name="Picture 7" descr="Picture1"/>
          <p:cNvPicPr>
            <a:picLocks noChangeAspect="1" noChangeArrowheads="1"/>
          </p:cNvPicPr>
          <p:nvPr/>
        </p:nvPicPr>
        <p:blipFill>
          <a:blip r:embed="rId3">
            <a:lum contrast="12000"/>
          </a:blip>
          <a:srcRect l="4109" t="9210" r="5479"/>
          <a:stretch>
            <a:fillRect/>
          </a:stretch>
        </p:blipFill>
        <p:spPr bwMode="auto">
          <a:xfrm>
            <a:off x="5410200" y="762000"/>
            <a:ext cx="3352800" cy="5257800"/>
          </a:xfrm>
          <a:prstGeom prst="rect">
            <a:avLst/>
          </a:prstGeom>
          <a:noFill/>
        </p:spPr>
      </p:pic>
      <p:sp>
        <p:nvSpPr>
          <p:cNvPr id="10248" name="Text Box 8"/>
          <p:cNvSpPr txBox="1">
            <a:spLocks noChangeArrowheads="1"/>
          </p:cNvSpPr>
          <p:nvPr/>
        </p:nvSpPr>
        <p:spPr bwMode="auto">
          <a:xfrm>
            <a:off x="4953000" y="6308725"/>
            <a:ext cx="4038600" cy="244475"/>
          </a:xfrm>
          <a:prstGeom prst="rect">
            <a:avLst/>
          </a:prstGeom>
          <a:noFill/>
          <a:ln w="9525">
            <a:noFill/>
            <a:miter lim="800000"/>
            <a:headEnd/>
            <a:tailEnd/>
          </a:ln>
          <a:effectLst/>
        </p:spPr>
        <p:txBody>
          <a:bodyPr lIns="0" tIns="0" rIns="0" bIns="0">
            <a:spAutoFit/>
          </a:bodyPr>
          <a:lstStyle/>
          <a:p>
            <a:pPr algn="r">
              <a:tabLst>
                <a:tab pos="0" algn="l"/>
                <a:tab pos="914400" algn="l"/>
                <a:tab pos="1828800" algn="l"/>
                <a:tab pos="2743200" algn="l"/>
                <a:tab pos="3657600" algn="l"/>
                <a:tab pos="4572000" algn="l"/>
                <a:tab pos="5486400" algn="l"/>
                <a:tab pos="6400800" algn="l"/>
                <a:tab pos="7315200" algn="l"/>
                <a:tab pos="8229600" algn="l"/>
                <a:tab pos="9144000" algn="l"/>
                <a:tab pos="10058400" algn="l"/>
                <a:tab pos="10972800" algn="l"/>
              </a:tabLst>
            </a:pPr>
            <a:r>
              <a:rPr lang="en-US" sz="1600">
                <a:solidFill>
                  <a:schemeClr val="bg1"/>
                </a:solidFill>
                <a:latin typeface="Eurostile" pitchFamily="34" charset="0"/>
              </a:rPr>
              <a:t>“Virgin of the Rocks”, </a:t>
            </a:r>
            <a:r>
              <a:rPr lang="en-US" sz="1600" b="1">
                <a:solidFill>
                  <a:schemeClr val="bg1"/>
                </a:solidFill>
                <a:latin typeface="Eurostile" pitchFamily="34" charset="0"/>
              </a:rPr>
              <a:t>1485</a:t>
            </a:r>
            <a:r>
              <a:rPr lang="en-US" sz="1600">
                <a:solidFill>
                  <a:schemeClr val="bg1"/>
                </a:solidFill>
                <a:latin typeface="Eurostile" pitchFamily="34" charset="0"/>
              </a:rPr>
              <a:t>. Oil on wood.</a:t>
            </a:r>
            <a:r>
              <a:rPr lang="en-US" sz="1600">
                <a:solidFill>
                  <a:srgbClr val="B6FF6E"/>
                </a:solidFill>
                <a:latin typeface="Eurostile" pitchFamily="34" charset="0"/>
              </a:rPr>
              <a:t>.</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8" name="Picture 4" descr="MC and Da Vinci's Virgin of the Rocks"/>
          <p:cNvPicPr>
            <a:picLocks noChangeAspect="1" noChangeArrowheads="1"/>
          </p:cNvPicPr>
          <p:nvPr/>
        </p:nvPicPr>
        <p:blipFill>
          <a:blip r:embed="rId2"/>
          <a:srcRect/>
          <a:stretch>
            <a:fillRect/>
          </a:stretch>
        </p:blipFill>
        <p:spPr bwMode="auto">
          <a:xfrm>
            <a:off x="2386013" y="0"/>
            <a:ext cx="4895850" cy="6858000"/>
          </a:xfrm>
          <a:prstGeom prst="rect">
            <a:avLst/>
          </a:prstGeom>
          <a:noFill/>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p:cNvSpPr>
          <p:nvPr/>
        </p:nvSpPr>
        <p:spPr bwMode="auto">
          <a:xfrm>
            <a:off x="0" y="0"/>
            <a:ext cx="7543800" cy="641350"/>
          </a:xfrm>
          <a:prstGeom prst="rect">
            <a:avLst/>
          </a:prstGeom>
          <a:noFill/>
          <a:ln w="25400">
            <a:noFill/>
            <a:miter lim="800000"/>
            <a:headEnd/>
            <a:tailEnd/>
          </a:ln>
          <a:effectLst/>
        </p:spPr>
        <p:txBody>
          <a:bodyPr>
            <a:spAutoFit/>
          </a:bodyPr>
          <a:lstStyle/>
          <a:p>
            <a:pPr>
              <a:spcBef>
                <a:spcPct val="50000"/>
              </a:spcBef>
              <a:tabLst>
                <a:tab pos="838200" algn="l"/>
              </a:tabLst>
            </a:pPr>
            <a:r>
              <a:rPr lang="en-US" sz="3600">
                <a:solidFill>
                  <a:srgbClr val="B6CFE6"/>
                </a:solidFill>
                <a:latin typeface="Eurostile" pitchFamily="34" charset="0"/>
              </a:rPr>
              <a:t>Michelangelo</a:t>
            </a:r>
          </a:p>
        </p:txBody>
      </p:sp>
      <p:sp>
        <p:nvSpPr>
          <p:cNvPr id="18436" name="Text Box 4"/>
          <p:cNvSpPr txBox="1">
            <a:spLocks noChangeArrowheads="1"/>
          </p:cNvSpPr>
          <p:nvPr/>
        </p:nvSpPr>
        <p:spPr bwMode="auto">
          <a:xfrm>
            <a:off x="4724400" y="179388"/>
            <a:ext cx="3984625" cy="638175"/>
          </a:xfrm>
          <a:prstGeom prst="rect">
            <a:avLst/>
          </a:prstGeom>
          <a:noFill/>
          <a:ln w="9525">
            <a:noFill/>
            <a:miter lim="800000"/>
            <a:headEnd/>
            <a:tailEnd/>
          </a:ln>
          <a:effectLst/>
        </p:spPr>
        <p:txBody>
          <a:bodyPr lIns="0" tIns="0" rIns="0" bIns="0">
            <a:spAutoFit/>
          </a:bodyPr>
          <a:lstStyle/>
          <a:p>
            <a:pPr algn="r">
              <a:tabLst>
                <a:tab pos="0" algn="l"/>
                <a:tab pos="0" algn="l"/>
                <a:tab pos="914400" algn="l"/>
                <a:tab pos="1828800" algn="l"/>
                <a:tab pos="2743200" algn="l"/>
                <a:tab pos="3657600" algn="l"/>
                <a:tab pos="4572000" algn="l"/>
                <a:tab pos="5486400" algn="l"/>
                <a:tab pos="6400800" algn="l"/>
                <a:tab pos="7315200" algn="l"/>
                <a:tab pos="8229600" algn="l"/>
                <a:tab pos="9144000" algn="l"/>
                <a:tab pos="10058400" algn="l"/>
                <a:tab pos="10972800" algn="l"/>
              </a:tabLst>
            </a:pPr>
            <a:r>
              <a:rPr lang="en-US" sz="1400" b="1">
                <a:solidFill>
                  <a:schemeClr val="bg1"/>
                </a:solidFill>
                <a:latin typeface="Eurostile" pitchFamily="34" charset="0"/>
              </a:rPr>
              <a:t>Michelangelo,</a:t>
            </a:r>
            <a:r>
              <a:rPr lang="en-US" sz="1400">
                <a:solidFill>
                  <a:schemeClr val="bg1"/>
                </a:solidFill>
                <a:latin typeface="Eurostile" pitchFamily="34" charset="0"/>
              </a:rPr>
              <a:t> </a:t>
            </a:r>
            <a:r>
              <a:rPr lang="en-US" sz="1400" i="1">
                <a:solidFill>
                  <a:schemeClr val="bg1"/>
                </a:solidFill>
                <a:latin typeface="Eurostile" pitchFamily="34" charset="0"/>
              </a:rPr>
              <a:t>David</a:t>
            </a:r>
          </a:p>
          <a:p>
            <a:pPr algn="r">
              <a:tabLst>
                <a:tab pos="0" algn="l"/>
                <a:tab pos="0" algn="l"/>
                <a:tab pos="914400" algn="l"/>
                <a:tab pos="1828800" algn="l"/>
                <a:tab pos="2743200" algn="l"/>
                <a:tab pos="3657600" algn="l"/>
                <a:tab pos="4572000" algn="l"/>
                <a:tab pos="5486400" algn="l"/>
                <a:tab pos="6400800" algn="l"/>
                <a:tab pos="7315200" algn="l"/>
                <a:tab pos="8229600" algn="l"/>
                <a:tab pos="9144000" algn="l"/>
                <a:tab pos="10058400" algn="l"/>
                <a:tab pos="10972800" algn="l"/>
              </a:tabLst>
            </a:pPr>
            <a:r>
              <a:rPr lang="en-US" sz="1400">
                <a:solidFill>
                  <a:schemeClr val="bg1"/>
                </a:solidFill>
                <a:latin typeface="Eurostile" pitchFamily="34" charset="0"/>
              </a:rPr>
              <a:t>Galleria dell’Academia, Florence, Italy </a:t>
            </a:r>
          </a:p>
          <a:p>
            <a:pPr algn="r">
              <a:tabLst>
                <a:tab pos="0" algn="l"/>
                <a:tab pos="0" algn="l"/>
                <a:tab pos="914400" algn="l"/>
                <a:tab pos="1828800" algn="l"/>
                <a:tab pos="2743200" algn="l"/>
                <a:tab pos="3657600" algn="l"/>
                <a:tab pos="4572000" algn="l"/>
                <a:tab pos="5486400" algn="l"/>
                <a:tab pos="6400800" algn="l"/>
                <a:tab pos="7315200" algn="l"/>
                <a:tab pos="8229600" algn="l"/>
                <a:tab pos="9144000" algn="l"/>
                <a:tab pos="10058400" algn="l"/>
                <a:tab pos="10972800" algn="l"/>
              </a:tabLst>
            </a:pPr>
            <a:r>
              <a:rPr lang="en-US" sz="1400" b="1">
                <a:solidFill>
                  <a:schemeClr val="bg1"/>
                </a:solidFill>
                <a:latin typeface="Eurostile" pitchFamily="34" charset="0"/>
              </a:rPr>
              <a:t>1501-1504</a:t>
            </a:r>
          </a:p>
        </p:txBody>
      </p:sp>
      <p:sp>
        <p:nvSpPr>
          <p:cNvPr id="18437" name="Text Box 5"/>
          <p:cNvSpPr txBox="1">
            <a:spLocks noChangeArrowheads="1"/>
          </p:cNvSpPr>
          <p:nvPr/>
        </p:nvSpPr>
        <p:spPr bwMode="auto">
          <a:xfrm>
            <a:off x="304800" y="914400"/>
            <a:ext cx="3581400" cy="5029200"/>
          </a:xfrm>
          <a:prstGeom prst="rect">
            <a:avLst/>
          </a:prstGeom>
          <a:noFill/>
          <a:ln w="9525">
            <a:noFill/>
            <a:miter lim="800000"/>
            <a:headEnd/>
            <a:tailEnd/>
          </a:ln>
          <a:effectLst/>
        </p:spPr>
        <p:txBody>
          <a:bodyPr lIns="0" tIns="0" rIns="0" bIns="0">
            <a:spAutoFit/>
          </a:bodyPr>
          <a:lstStyle/>
          <a:p>
            <a:pPr>
              <a:lnSpc>
                <a:spcPts val="18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 pos="10972800" algn="l"/>
              </a:tabLst>
            </a:pPr>
            <a:r>
              <a:rPr lang="en-US" sz="1300">
                <a:solidFill>
                  <a:srgbClr val="FFFFFF"/>
                </a:solidFill>
                <a:latin typeface="Eurostile" pitchFamily="34" charset="0"/>
              </a:rPr>
              <a:t>In 1501, the city of Florence asked Michelangelo to work a great block of marble, called “The Giant,” left over from an earlier aborted mission.</a:t>
            </a:r>
          </a:p>
          <a:p>
            <a:pPr>
              <a:lnSpc>
                <a:spcPts val="18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 pos="10972800" algn="l"/>
              </a:tabLst>
            </a:pPr>
            <a:endParaRPr lang="en-US" sz="1300">
              <a:solidFill>
                <a:srgbClr val="FFFFFF"/>
              </a:solidFill>
              <a:latin typeface="Eurostile" pitchFamily="34" charset="0"/>
            </a:endParaRPr>
          </a:p>
          <a:p>
            <a:pPr>
              <a:lnSpc>
                <a:spcPts val="18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 pos="10972800" algn="l"/>
              </a:tabLst>
            </a:pPr>
            <a:r>
              <a:rPr lang="en-US" sz="1300">
                <a:solidFill>
                  <a:srgbClr val="FFFFFF"/>
                </a:solidFill>
                <a:latin typeface="Eurostile" pitchFamily="34" charset="0"/>
              </a:rPr>
              <a:t>From this stone, David was sculpted, the defiant hero of the Florentine republic and, in so doing, assured his reputation then and now as an extraordinary talent.</a:t>
            </a:r>
          </a:p>
          <a:p>
            <a:pPr>
              <a:lnSpc>
                <a:spcPts val="18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 pos="10972800" algn="l"/>
              </a:tabLst>
            </a:pPr>
            <a:endParaRPr lang="en-US" sz="1300">
              <a:solidFill>
                <a:srgbClr val="FFFFFF"/>
              </a:solidFill>
              <a:latin typeface="Eurostile" pitchFamily="34" charset="0"/>
            </a:endParaRPr>
          </a:p>
          <a:p>
            <a:pPr>
              <a:lnSpc>
                <a:spcPts val="18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 pos="10972800" algn="l"/>
              </a:tabLst>
            </a:pPr>
            <a:r>
              <a:rPr lang="en-US" sz="1300">
                <a:solidFill>
                  <a:srgbClr val="FFFFFF"/>
                </a:solidFill>
                <a:latin typeface="Eurostile" pitchFamily="34" charset="0"/>
              </a:rPr>
              <a:t>David’s formal references to classical antiquity appealed to Julius II, who associated himself with humanists and with Roman emperors. Thus, this sculpture and the fame that accrued to Michelangelo on its completion called the artist to the pope’s attention, leading to major papal commissions.</a:t>
            </a:r>
          </a:p>
          <a:p>
            <a:pPr>
              <a:lnSpc>
                <a:spcPts val="18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 pos="10972800" algn="l"/>
              </a:tabLst>
            </a:pPr>
            <a:endParaRPr lang="en-US" sz="1300">
              <a:solidFill>
                <a:srgbClr val="FFFFFF"/>
              </a:solidFill>
              <a:latin typeface="Eurostile" pitchFamily="34" charset="0"/>
            </a:endParaRPr>
          </a:p>
          <a:p>
            <a:pPr>
              <a:lnSpc>
                <a:spcPts val="18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 pos="10972800" algn="l"/>
              </a:tabLst>
            </a:pPr>
            <a:r>
              <a:rPr lang="en-US" sz="1300">
                <a:solidFill>
                  <a:srgbClr val="FFFFFF"/>
                </a:solidFill>
                <a:latin typeface="Eurostile" pitchFamily="34" charset="0"/>
              </a:rPr>
              <a:t>The artist chose to depict David not after victory, but turning his head to his left, sternly watchful of the approaching foe. His whole muscular body, as well as his face, is tense with gathering power.</a:t>
            </a:r>
          </a:p>
        </p:txBody>
      </p:sp>
      <p:pic>
        <p:nvPicPr>
          <p:cNvPr id="18440" name="Picture 8" descr="michelangelo_david2"/>
          <p:cNvPicPr>
            <a:picLocks noChangeAspect="1" noChangeArrowheads="1"/>
          </p:cNvPicPr>
          <p:nvPr/>
        </p:nvPicPr>
        <p:blipFill>
          <a:blip r:embed="rId2"/>
          <a:srcRect/>
          <a:stretch>
            <a:fillRect/>
          </a:stretch>
        </p:blipFill>
        <p:spPr bwMode="auto">
          <a:xfrm>
            <a:off x="4076700" y="914400"/>
            <a:ext cx="4629150" cy="5638800"/>
          </a:xfrm>
          <a:prstGeom prst="rect">
            <a:avLst/>
          </a:prstGeom>
          <a:noFill/>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 Box 2"/>
          <p:cNvSpPr txBox="1">
            <a:spLocks/>
          </p:cNvSpPr>
          <p:nvPr/>
        </p:nvSpPr>
        <p:spPr bwMode="auto">
          <a:xfrm>
            <a:off x="0" y="0"/>
            <a:ext cx="4495800" cy="641350"/>
          </a:xfrm>
          <a:prstGeom prst="rect">
            <a:avLst/>
          </a:prstGeom>
          <a:noFill/>
          <a:ln w="25400">
            <a:noFill/>
            <a:miter lim="800000"/>
            <a:headEnd/>
            <a:tailEnd/>
          </a:ln>
          <a:effectLst/>
        </p:spPr>
        <p:txBody>
          <a:bodyPr>
            <a:spAutoFit/>
          </a:bodyPr>
          <a:lstStyle/>
          <a:p>
            <a:pPr>
              <a:spcBef>
                <a:spcPct val="50000"/>
              </a:spcBef>
              <a:tabLst>
                <a:tab pos="838200" algn="l"/>
              </a:tabLst>
            </a:pPr>
            <a:r>
              <a:rPr lang="en-US" sz="3600">
                <a:solidFill>
                  <a:srgbClr val="B6CFE6"/>
                </a:solidFill>
                <a:latin typeface="Eurostile" pitchFamily="34" charset="0"/>
              </a:rPr>
              <a:t>Michelangelo</a:t>
            </a:r>
          </a:p>
        </p:txBody>
      </p:sp>
      <p:sp>
        <p:nvSpPr>
          <p:cNvPr id="19459" name="Text Box 3"/>
          <p:cNvSpPr txBox="1">
            <a:spLocks noChangeArrowheads="1"/>
          </p:cNvSpPr>
          <p:nvPr/>
        </p:nvSpPr>
        <p:spPr bwMode="auto">
          <a:xfrm>
            <a:off x="304800" y="5948363"/>
            <a:ext cx="3984625" cy="850900"/>
          </a:xfrm>
          <a:prstGeom prst="rect">
            <a:avLst/>
          </a:prstGeom>
          <a:noFill/>
          <a:ln w="9525">
            <a:noFill/>
            <a:miter lim="800000"/>
            <a:headEnd/>
            <a:tailEnd/>
          </a:ln>
          <a:effectLst/>
        </p:spPr>
        <p:txBody>
          <a:bodyPr lIns="0" tIns="0" rIns="0" bIns="0">
            <a:spAutoFit/>
          </a:bodyPr>
          <a:lstStyle/>
          <a:p>
            <a:pPr algn="r">
              <a:tabLst>
                <a:tab pos="0" algn="l"/>
                <a:tab pos="0" algn="l"/>
                <a:tab pos="914400" algn="l"/>
                <a:tab pos="1828800" algn="l"/>
                <a:tab pos="2743200" algn="l"/>
                <a:tab pos="3657600" algn="l"/>
                <a:tab pos="4572000" algn="l"/>
                <a:tab pos="5486400" algn="l"/>
                <a:tab pos="6400800" algn="l"/>
                <a:tab pos="7315200" algn="l"/>
                <a:tab pos="8229600" algn="l"/>
                <a:tab pos="9144000" algn="l"/>
                <a:tab pos="10058400" algn="l"/>
                <a:tab pos="10972800" algn="l"/>
              </a:tabLst>
            </a:pPr>
            <a:r>
              <a:rPr lang="en-US" sz="1400" b="1">
                <a:solidFill>
                  <a:schemeClr val="bg1"/>
                </a:solidFill>
                <a:latin typeface="Eurostile" pitchFamily="34" charset="0"/>
              </a:rPr>
              <a:t>Michelangelo,</a:t>
            </a:r>
            <a:r>
              <a:rPr lang="en-US" sz="1400">
                <a:solidFill>
                  <a:schemeClr val="bg1"/>
                </a:solidFill>
                <a:latin typeface="Eurostile" pitchFamily="34" charset="0"/>
              </a:rPr>
              <a:t> </a:t>
            </a:r>
            <a:r>
              <a:rPr lang="en-US" sz="1400" i="1">
                <a:solidFill>
                  <a:schemeClr val="bg1"/>
                </a:solidFill>
                <a:latin typeface="Eurostile" pitchFamily="34" charset="0"/>
              </a:rPr>
              <a:t>David</a:t>
            </a:r>
          </a:p>
          <a:p>
            <a:pPr algn="r">
              <a:tabLst>
                <a:tab pos="0" algn="l"/>
                <a:tab pos="0" algn="l"/>
                <a:tab pos="914400" algn="l"/>
                <a:tab pos="1828800" algn="l"/>
                <a:tab pos="2743200" algn="l"/>
                <a:tab pos="3657600" algn="l"/>
                <a:tab pos="4572000" algn="l"/>
                <a:tab pos="5486400" algn="l"/>
                <a:tab pos="6400800" algn="l"/>
                <a:tab pos="7315200" algn="l"/>
                <a:tab pos="8229600" algn="l"/>
                <a:tab pos="9144000" algn="l"/>
                <a:tab pos="10058400" algn="l"/>
                <a:tab pos="10972800" algn="l"/>
              </a:tabLst>
            </a:pPr>
            <a:r>
              <a:rPr lang="en-US" sz="1400">
                <a:solidFill>
                  <a:schemeClr val="bg1"/>
                </a:solidFill>
                <a:latin typeface="Eurostile" pitchFamily="34" charset="0"/>
              </a:rPr>
              <a:t>Galleria dell’Academia, Florence, Italy </a:t>
            </a:r>
          </a:p>
          <a:p>
            <a:pPr algn="r">
              <a:tabLst>
                <a:tab pos="0" algn="l"/>
                <a:tab pos="0" algn="l"/>
                <a:tab pos="914400" algn="l"/>
                <a:tab pos="1828800" algn="l"/>
                <a:tab pos="2743200" algn="l"/>
                <a:tab pos="3657600" algn="l"/>
                <a:tab pos="4572000" algn="l"/>
                <a:tab pos="5486400" algn="l"/>
                <a:tab pos="6400800" algn="l"/>
                <a:tab pos="7315200" algn="l"/>
                <a:tab pos="8229600" algn="l"/>
                <a:tab pos="9144000" algn="l"/>
                <a:tab pos="10058400" algn="l"/>
                <a:tab pos="10972800" algn="l"/>
              </a:tabLst>
            </a:pPr>
            <a:r>
              <a:rPr lang="en-US" sz="1400" b="1">
                <a:solidFill>
                  <a:schemeClr val="bg1"/>
                </a:solidFill>
                <a:latin typeface="Eurostile" pitchFamily="34" charset="0"/>
              </a:rPr>
              <a:t>1501-1504</a:t>
            </a:r>
          </a:p>
          <a:p>
            <a:pPr algn="r">
              <a:tabLst>
                <a:tab pos="0" algn="l"/>
                <a:tab pos="0" algn="l"/>
                <a:tab pos="914400" algn="l"/>
                <a:tab pos="1828800" algn="l"/>
                <a:tab pos="2743200" algn="l"/>
                <a:tab pos="3657600" algn="l"/>
                <a:tab pos="4572000" algn="l"/>
                <a:tab pos="5486400" algn="l"/>
                <a:tab pos="6400800" algn="l"/>
                <a:tab pos="7315200" algn="l"/>
                <a:tab pos="8229600" algn="l"/>
                <a:tab pos="9144000" algn="l"/>
                <a:tab pos="10058400" algn="l"/>
                <a:tab pos="10972800" algn="l"/>
              </a:tabLst>
            </a:pPr>
            <a:endParaRPr lang="en-US" sz="1400" b="1">
              <a:solidFill>
                <a:schemeClr val="bg1"/>
              </a:solidFill>
              <a:latin typeface="Eurostile" pitchFamily="34" charset="0"/>
            </a:endParaRPr>
          </a:p>
        </p:txBody>
      </p:sp>
      <p:pic>
        <p:nvPicPr>
          <p:cNvPr id="19463" name="Picture 7" descr="MichelangeloDavidRestoredSmall"/>
          <p:cNvPicPr>
            <a:picLocks noChangeAspect="1" noChangeArrowheads="1"/>
          </p:cNvPicPr>
          <p:nvPr/>
        </p:nvPicPr>
        <p:blipFill>
          <a:blip r:embed="rId2"/>
          <a:srcRect/>
          <a:stretch>
            <a:fillRect/>
          </a:stretch>
        </p:blipFill>
        <p:spPr bwMode="auto">
          <a:xfrm>
            <a:off x="4579938" y="0"/>
            <a:ext cx="4564062" cy="6858000"/>
          </a:xfrm>
          <a:prstGeom prst="rect">
            <a:avLst/>
          </a:prstGeom>
          <a:noFill/>
        </p:spPr>
      </p:pic>
      <p:sp>
        <p:nvSpPr>
          <p:cNvPr id="19464" name="Text Box 8"/>
          <p:cNvSpPr txBox="1">
            <a:spLocks noChangeArrowheads="1"/>
          </p:cNvSpPr>
          <p:nvPr/>
        </p:nvSpPr>
        <p:spPr bwMode="auto">
          <a:xfrm>
            <a:off x="533400" y="1066800"/>
            <a:ext cx="3581400" cy="2703513"/>
          </a:xfrm>
          <a:prstGeom prst="rect">
            <a:avLst/>
          </a:prstGeom>
          <a:noFill/>
          <a:ln w="9525">
            <a:noFill/>
            <a:miter lim="800000"/>
            <a:headEnd/>
            <a:tailEnd/>
          </a:ln>
          <a:effectLst/>
        </p:spPr>
        <p:txBody>
          <a:bodyPr>
            <a:spAutoFit/>
          </a:bodyPr>
          <a:lstStyle/>
          <a:p>
            <a:pPr>
              <a:spcBef>
                <a:spcPct val="50000"/>
              </a:spcBef>
            </a:pPr>
            <a:r>
              <a:rPr lang="en-US">
                <a:solidFill>
                  <a:schemeClr val="bg1"/>
                </a:solidFill>
                <a:latin typeface="Eurostile" pitchFamily="34" charset="0"/>
              </a:rPr>
              <a:t>Michelangelo worked for the Medici family in Florence</a:t>
            </a:r>
          </a:p>
          <a:p>
            <a:pPr>
              <a:spcBef>
                <a:spcPct val="50000"/>
              </a:spcBef>
            </a:pPr>
            <a:r>
              <a:rPr lang="en-US">
                <a:solidFill>
                  <a:schemeClr val="bg1"/>
                </a:solidFill>
                <a:latin typeface="Eurostile" pitchFamily="34" charset="0"/>
              </a:rPr>
              <a:t>Claimed to have taught himself to carve marble by studying the Medici collection of classical statues</a:t>
            </a:r>
          </a:p>
          <a:p>
            <a:pPr>
              <a:spcBef>
                <a:spcPct val="50000"/>
              </a:spcBef>
            </a:pPr>
            <a:endParaRPr lang="en-US">
              <a:solidFill>
                <a:schemeClr val="bg1"/>
              </a:solidFill>
              <a:latin typeface="Eurostile" pitchFamily="34" charset="0"/>
            </a:endParaRPr>
          </a:p>
          <a:p>
            <a:pPr>
              <a:spcBef>
                <a:spcPct val="50000"/>
              </a:spcBef>
            </a:pPr>
            <a:endParaRPr lang="en-US">
              <a:latin typeface="Eurostile" pitchFamily="34" charset="0"/>
            </a:endParaRPr>
          </a:p>
        </p:txBody>
      </p:sp>
      <p:pic>
        <p:nvPicPr>
          <p:cNvPr id="19465" name="Picture 9" descr="michelangelo"/>
          <p:cNvPicPr>
            <a:picLocks noChangeAspect="1" noChangeArrowheads="1"/>
          </p:cNvPicPr>
          <p:nvPr/>
        </p:nvPicPr>
        <p:blipFill>
          <a:blip r:embed="rId3"/>
          <a:srcRect l="20667" r="28667" b="59662"/>
          <a:stretch>
            <a:fillRect/>
          </a:stretch>
        </p:blipFill>
        <p:spPr bwMode="auto">
          <a:xfrm>
            <a:off x="1905000" y="3048000"/>
            <a:ext cx="2357438" cy="2590800"/>
          </a:xfrm>
          <a:prstGeom prst="rect">
            <a:avLst/>
          </a:prstGeom>
          <a:noFill/>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4" name="Text Box 4"/>
          <p:cNvSpPr txBox="1">
            <a:spLocks noChangeArrowheads="1"/>
          </p:cNvSpPr>
          <p:nvPr/>
        </p:nvSpPr>
        <p:spPr bwMode="auto">
          <a:xfrm>
            <a:off x="228600" y="990600"/>
            <a:ext cx="4572000" cy="1395413"/>
          </a:xfrm>
          <a:prstGeom prst="rect">
            <a:avLst/>
          </a:prstGeom>
          <a:noFill/>
          <a:ln w="9525">
            <a:noFill/>
            <a:miter lim="800000"/>
            <a:headEnd/>
            <a:tailEnd/>
          </a:ln>
          <a:effectLst/>
        </p:spPr>
        <p:txBody>
          <a:bodyPr lIns="0" tIns="0" rIns="0" bIns="0">
            <a:spAutoFit/>
          </a:bodyPr>
          <a:lstStyle/>
          <a:p>
            <a:pPr>
              <a:lnSpc>
                <a:spcPct val="1100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 pos="10972800" algn="l"/>
              </a:tabLst>
            </a:pPr>
            <a:r>
              <a:rPr lang="en-US" sz="1400">
                <a:solidFill>
                  <a:srgbClr val="FFFFFF"/>
                </a:solidFill>
                <a:latin typeface="Eurostile" pitchFamily="34" charset="0"/>
              </a:rPr>
              <a:t>It’s a larger than life sculpture, the height of David reaches over 13 feet tall. It’s also sculpted in perspective  (top heavy), so if viewed from below the figure looks proportional. </a:t>
            </a:r>
            <a:r>
              <a:rPr lang="en-US" sz="1400">
                <a:solidFill>
                  <a:srgbClr val="99CC00"/>
                </a:solidFill>
                <a:latin typeface="Eurostile" pitchFamily="34" charset="0"/>
              </a:rPr>
              <a:t>Contrapposto </a:t>
            </a:r>
            <a:r>
              <a:rPr lang="en-US" sz="1400">
                <a:solidFill>
                  <a:srgbClr val="FFFFFF"/>
                </a:solidFill>
                <a:latin typeface="Eurostile" pitchFamily="34" charset="0"/>
              </a:rPr>
              <a:t>or a weight shift is also apparent in this sculpture. </a:t>
            </a:r>
          </a:p>
          <a:p>
            <a:pPr>
              <a:lnSpc>
                <a:spcPts val="18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 pos="10972800" algn="l"/>
              </a:tabLst>
            </a:pPr>
            <a:endParaRPr lang="en-US" sz="1400">
              <a:solidFill>
                <a:srgbClr val="FFFFFF"/>
              </a:solidFill>
              <a:latin typeface="Eurostile" pitchFamily="34" charset="0"/>
            </a:endParaRPr>
          </a:p>
        </p:txBody>
      </p:sp>
      <p:pic>
        <p:nvPicPr>
          <p:cNvPr id="20486" name="Picture 6" descr="Picture2"/>
          <p:cNvPicPr>
            <a:picLocks noChangeAspect="1" noChangeArrowheads="1"/>
          </p:cNvPicPr>
          <p:nvPr/>
        </p:nvPicPr>
        <p:blipFill>
          <a:blip r:embed="rId2"/>
          <a:srcRect/>
          <a:stretch>
            <a:fillRect/>
          </a:stretch>
        </p:blipFill>
        <p:spPr bwMode="auto">
          <a:xfrm>
            <a:off x="4987925" y="0"/>
            <a:ext cx="4156075" cy="6858000"/>
          </a:xfrm>
          <a:prstGeom prst="rect">
            <a:avLst/>
          </a:prstGeom>
          <a:noFill/>
        </p:spPr>
      </p:pic>
      <p:sp>
        <p:nvSpPr>
          <p:cNvPr id="20487" name="Text Box 7"/>
          <p:cNvSpPr txBox="1">
            <a:spLocks/>
          </p:cNvSpPr>
          <p:nvPr/>
        </p:nvSpPr>
        <p:spPr bwMode="auto">
          <a:xfrm>
            <a:off x="0" y="0"/>
            <a:ext cx="4495800" cy="641350"/>
          </a:xfrm>
          <a:prstGeom prst="rect">
            <a:avLst/>
          </a:prstGeom>
          <a:noFill/>
          <a:ln w="25400">
            <a:noFill/>
            <a:miter lim="800000"/>
            <a:headEnd/>
            <a:tailEnd/>
          </a:ln>
          <a:effectLst/>
        </p:spPr>
        <p:txBody>
          <a:bodyPr>
            <a:spAutoFit/>
          </a:bodyPr>
          <a:lstStyle/>
          <a:p>
            <a:pPr>
              <a:spcBef>
                <a:spcPct val="50000"/>
              </a:spcBef>
              <a:tabLst>
                <a:tab pos="838200" algn="l"/>
              </a:tabLst>
            </a:pPr>
            <a:r>
              <a:rPr lang="en-US" sz="3600">
                <a:solidFill>
                  <a:srgbClr val="B6CFE6"/>
                </a:solidFill>
                <a:latin typeface="Eurostile" pitchFamily="34" charset="0"/>
              </a:rPr>
              <a:t>Michelangelo</a:t>
            </a:r>
          </a:p>
        </p:txBody>
      </p:sp>
      <p:pic>
        <p:nvPicPr>
          <p:cNvPr id="20488" name="Picture 8" descr="hand"/>
          <p:cNvPicPr>
            <a:picLocks noChangeAspect="1" noChangeArrowheads="1"/>
          </p:cNvPicPr>
          <p:nvPr/>
        </p:nvPicPr>
        <p:blipFill>
          <a:blip r:embed="rId3">
            <a:lum contrast="6000"/>
          </a:blip>
          <a:srcRect/>
          <a:stretch>
            <a:fillRect/>
          </a:stretch>
        </p:blipFill>
        <p:spPr bwMode="auto">
          <a:xfrm>
            <a:off x="2057400" y="2438400"/>
            <a:ext cx="2725738" cy="4419600"/>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Text Box 4"/>
          <p:cNvSpPr txBox="1">
            <a:spLocks/>
          </p:cNvSpPr>
          <p:nvPr/>
        </p:nvSpPr>
        <p:spPr bwMode="auto">
          <a:xfrm>
            <a:off x="0" y="0"/>
            <a:ext cx="4495800" cy="641350"/>
          </a:xfrm>
          <a:prstGeom prst="rect">
            <a:avLst/>
          </a:prstGeom>
          <a:noFill/>
          <a:ln w="25400">
            <a:noFill/>
            <a:miter lim="800000"/>
            <a:headEnd/>
            <a:tailEnd/>
          </a:ln>
          <a:effectLst/>
        </p:spPr>
        <p:txBody>
          <a:bodyPr>
            <a:spAutoFit/>
          </a:bodyPr>
          <a:lstStyle/>
          <a:p>
            <a:pPr>
              <a:spcBef>
                <a:spcPct val="50000"/>
              </a:spcBef>
              <a:tabLst>
                <a:tab pos="838200" algn="l"/>
              </a:tabLst>
            </a:pPr>
            <a:r>
              <a:rPr lang="en-US" sz="3600">
                <a:solidFill>
                  <a:srgbClr val="B6CFE6"/>
                </a:solidFill>
                <a:latin typeface="Eurostile" pitchFamily="34" charset="0"/>
              </a:rPr>
              <a:t>Michelangelo</a:t>
            </a:r>
          </a:p>
        </p:txBody>
      </p:sp>
      <p:pic>
        <p:nvPicPr>
          <p:cNvPr id="22534" name="Picture 6" descr="Image:Sixtina.jpg">
            <a:hlinkClick r:id="rId2"/>
          </p:cNvPr>
          <p:cNvPicPr>
            <a:picLocks noChangeAspect="1" noChangeArrowheads="1"/>
          </p:cNvPicPr>
          <p:nvPr/>
        </p:nvPicPr>
        <p:blipFill>
          <a:blip r:embed="rId3"/>
          <a:srcRect/>
          <a:stretch>
            <a:fillRect/>
          </a:stretch>
        </p:blipFill>
        <p:spPr bwMode="auto">
          <a:xfrm>
            <a:off x="762000" y="762000"/>
            <a:ext cx="7620000" cy="5715000"/>
          </a:xfrm>
          <a:prstGeom prst="rect">
            <a:avLst/>
          </a:prstGeom>
          <a:noFill/>
        </p:spPr>
      </p:pic>
      <p:sp>
        <p:nvSpPr>
          <p:cNvPr id="22535" name="Text Box 7"/>
          <p:cNvSpPr txBox="1">
            <a:spLocks noChangeArrowheads="1"/>
          </p:cNvSpPr>
          <p:nvPr/>
        </p:nvSpPr>
        <p:spPr bwMode="auto">
          <a:xfrm>
            <a:off x="4724400" y="228600"/>
            <a:ext cx="3810000" cy="366713"/>
          </a:xfrm>
          <a:prstGeom prst="rect">
            <a:avLst/>
          </a:prstGeom>
          <a:noFill/>
          <a:ln w="9525">
            <a:noFill/>
            <a:miter lim="800000"/>
            <a:headEnd/>
            <a:tailEnd/>
          </a:ln>
          <a:effectLst/>
        </p:spPr>
        <p:txBody>
          <a:bodyPr>
            <a:spAutoFit/>
          </a:bodyPr>
          <a:lstStyle/>
          <a:p>
            <a:pPr>
              <a:spcBef>
                <a:spcPct val="50000"/>
              </a:spcBef>
            </a:pPr>
            <a:r>
              <a:rPr lang="en-US" b="1">
                <a:solidFill>
                  <a:schemeClr val="bg1"/>
                </a:solidFill>
                <a:latin typeface="Eurostile" pitchFamily="34" charset="0"/>
              </a:rPr>
              <a:t>Exterior of Sistene Chapel</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9" name="Text Box 5"/>
          <p:cNvSpPr txBox="1">
            <a:spLocks noChangeArrowheads="1"/>
          </p:cNvSpPr>
          <p:nvPr/>
        </p:nvSpPr>
        <p:spPr bwMode="auto">
          <a:xfrm>
            <a:off x="301625" y="1219200"/>
            <a:ext cx="3889375" cy="4800600"/>
          </a:xfrm>
          <a:prstGeom prst="rect">
            <a:avLst/>
          </a:prstGeom>
          <a:noFill/>
          <a:ln w="9525">
            <a:noFill/>
            <a:miter lim="800000"/>
            <a:headEnd/>
            <a:tailEnd/>
          </a:ln>
          <a:effectLst/>
        </p:spPr>
        <p:txBody>
          <a:bodyPr lIns="0" tIns="0" rIns="0" bIns="0">
            <a:spAutoFit/>
          </a:bodyPr>
          <a:lstStyle/>
          <a:p>
            <a:pPr>
              <a:lnSpc>
                <a:spcPts val="18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 pos="10972800" algn="l"/>
              </a:tabLst>
            </a:pPr>
            <a:r>
              <a:rPr lang="en-US" sz="1400">
                <a:solidFill>
                  <a:srgbClr val="FFFFFF"/>
                </a:solidFill>
                <a:latin typeface="Eurostile" pitchFamily="34" charset="0"/>
              </a:rPr>
              <a:t>Pope Julius II gave the reluctant Michelangelo the commission to paint the ceiling of the Sistene Chapel.</a:t>
            </a:r>
          </a:p>
          <a:p>
            <a:pPr>
              <a:lnSpc>
                <a:spcPts val="18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 pos="10972800" algn="l"/>
              </a:tabLst>
            </a:pPr>
            <a:endParaRPr lang="en-US" sz="1400">
              <a:solidFill>
                <a:srgbClr val="FFFFFF"/>
              </a:solidFill>
              <a:latin typeface="Eurostile" pitchFamily="34" charset="0"/>
            </a:endParaRPr>
          </a:p>
          <a:p>
            <a:pPr>
              <a:lnSpc>
                <a:spcPts val="18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 pos="10972800" algn="l"/>
              </a:tabLst>
            </a:pPr>
            <a:r>
              <a:rPr lang="en-US" sz="1400">
                <a:solidFill>
                  <a:srgbClr val="FFFFFF"/>
                </a:solidFill>
                <a:latin typeface="Eurostile" pitchFamily="34" charset="0"/>
              </a:rPr>
              <a:t>Michelangelo faced enormous difficulties: relative inexperience in fresco technique, large dimensions, height above pavement, and perspective.</a:t>
            </a:r>
          </a:p>
          <a:p>
            <a:pPr>
              <a:lnSpc>
                <a:spcPts val="18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 pos="10972800" algn="l"/>
              </a:tabLst>
            </a:pPr>
            <a:endParaRPr lang="en-US" sz="1400">
              <a:solidFill>
                <a:srgbClr val="FFFFFF"/>
              </a:solidFill>
              <a:latin typeface="Eurostile" pitchFamily="34" charset="0"/>
            </a:endParaRPr>
          </a:p>
          <a:p>
            <a:pPr>
              <a:lnSpc>
                <a:spcPts val="18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 pos="10972800" algn="l"/>
              </a:tabLst>
            </a:pPr>
            <a:r>
              <a:rPr lang="en-US" sz="1400">
                <a:solidFill>
                  <a:srgbClr val="FFFFFF"/>
                </a:solidFill>
                <a:latin typeface="Eurostile" pitchFamily="34" charset="0"/>
              </a:rPr>
              <a:t>Depicting the most august themes of all, the Creation, Fall, and Redemption of humanity, Michelangelo spread a colossal decorative theme with over 300 figures.</a:t>
            </a:r>
          </a:p>
          <a:p>
            <a:pPr>
              <a:lnSpc>
                <a:spcPts val="18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 pos="10972800" algn="l"/>
              </a:tabLst>
            </a:pPr>
            <a:endParaRPr lang="en-US" sz="1400">
              <a:solidFill>
                <a:srgbClr val="FFFFFF"/>
              </a:solidFill>
              <a:latin typeface="Eurostile" pitchFamily="34" charset="0"/>
            </a:endParaRPr>
          </a:p>
          <a:p>
            <a:pPr>
              <a:lnSpc>
                <a:spcPts val="18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 pos="10972800" algn="l"/>
              </a:tabLst>
            </a:pPr>
            <a:r>
              <a:rPr lang="en-US" sz="1400">
                <a:solidFill>
                  <a:srgbClr val="FFFFFF"/>
                </a:solidFill>
                <a:latin typeface="Eurostile" pitchFamily="34" charset="0"/>
              </a:rPr>
              <a:t>A long sequence of narrative panels describing the creation, as recorded in the biblical book Genesis, runs along the crown of the vault.</a:t>
            </a:r>
          </a:p>
          <a:p>
            <a:pPr>
              <a:lnSpc>
                <a:spcPts val="18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 pos="10972800" algn="l"/>
              </a:tabLst>
            </a:pPr>
            <a:endParaRPr lang="en-US" sz="1400">
              <a:solidFill>
                <a:srgbClr val="FFFFFF"/>
              </a:solidFill>
              <a:latin typeface="Eurostile" pitchFamily="34" charset="0"/>
            </a:endParaRPr>
          </a:p>
          <a:p>
            <a:pPr>
              <a:lnSpc>
                <a:spcPts val="18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 pos="10972800" algn="l"/>
              </a:tabLst>
            </a:pPr>
            <a:r>
              <a:rPr lang="en-US" sz="1400">
                <a:solidFill>
                  <a:srgbClr val="FFFFFF"/>
                </a:solidFill>
                <a:latin typeface="Eurostile" pitchFamily="34" charset="0"/>
              </a:rPr>
              <a:t>The hebrew prophets who foretold the coming of Christ appear seated in large thrones on both sides of the central row.  </a:t>
            </a:r>
          </a:p>
        </p:txBody>
      </p:sp>
      <p:sp>
        <p:nvSpPr>
          <p:cNvPr id="21511" name="Text Box 7"/>
          <p:cNvSpPr txBox="1">
            <a:spLocks/>
          </p:cNvSpPr>
          <p:nvPr/>
        </p:nvSpPr>
        <p:spPr bwMode="auto">
          <a:xfrm>
            <a:off x="0" y="0"/>
            <a:ext cx="4495800" cy="641350"/>
          </a:xfrm>
          <a:prstGeom prst="rect">
            <a:avLst/>
          </a:prstGeom>
          <a:noFill/>
          <a:ln w="25400">
            <a:noFill/>
            <a:miter lim="800000"/>
            <a:headEnd/>
            <a:tailEnd/>
          </a:ln>
          <a:effectLst/>
        </p:spPr>
        <p:txBody>
          <a:bodyPr>
            <a:spAutoFit/>
          </a:bodyPr>
          <a:lstStyle/>
          <a:p>
            <a:pPr>
              <a:spcBef>
                <a:spcPct val="50000"/>
              </a:spcBef>
              <a:tabLst>
                <a:tab pos="838200" algn="l"/>
              </a:tabLst>
            </a:pPr>
            <a:r>
              <a:rPr lang="en-US" sz="3600">
                <a:solidFill>
                  <a:srgbClr val="B6CFE6"/>
                </a:solidFill>
                <a:latin typeface="Eurostile" pitchFamily="34" charset="0"/>
              </a:rPr>
              <a:t>Michelangelo</a:t>
            </a:r>
          </a:p>
        </p:txBody>
      </p:sp>
      <p:sp>
        <p:nvSpPr>
          <p:cNvPr id="21512" name="Text Box 8"/>
          <p:cNvSpPr txBox="1">
            <a:spLocks noChangeArrowheads="1"/>
          </p:cNvSpPr>
          <p:nvPr/>
        </p:nvSpPr>
        <p:spPr bwMode="auto">
          <a:xfrm>
            <a:off x="4114800" y="304800"/>
            <a:ext cx="4876800" cy="733425"/>
          </a:xfrm>
          <a:prstGeom prst="rect">
            <a:avLst/>
          </a:prstGeom>
          <a:noFill/>
          <a:ln w="9525">
            <a:noFill/>
            <a:miter lim="800000"/>
            <a:headEnd/>
            <a:tailEnd/>
          </a:ln>
          <a:effectLst/>
        </p:spPr>
        <p:txBody>
          <a:bodyPr lIns="0" tIns="0" rIns="0" bIns="0">
            <a:spAutoFit/>
          </a:bodyPr>
          <a:lstStyle/>
          <a:p>
            <a:pPr algn="r">
              <a:tabLst>
                <a:tab pos="0" algn="l"/>
                <a:tab pos="914400" algn="l"/>
                <a:tab pos="1828800" algn="l"/>
                <a:tab pos="2743200" algn="l"/>
                <a:tab pos="3657600" algn="l"/>
                <a:tab pos="4572000" algn="l"/>
                <a:tab pos="5486400" algn="l"/>
                <a:tab pos="6400800" algn="l"/>
                <a:tab pos="7315200" algn="l"/>
                <a:tab pos="8229600" algn="l"/>
                <a:tab pos="9144000" algn="l"/>
                <a:tab pos="10058400" algn="l"/>
                <a:tab pos="10972800" algn="l"/>
              </a:tabLst>
            </a:pPr>
            <a:r>
              <a:rPr lang="en-US" sz="1600" b="1">
                <a:solidFill>
                  <a:schemeClr val="accent1"/>
                </a:solidFill>
                <a:latin typeface="Eurostile" pitchFamily="34" charset="0"/>
              </a:rPr>
              <a:t>Michelangelo</a:t>
            </a:r>
            <a:r>
              <a:rPr lang="en-US" sz="1600">
                <a:solidFill>
                  <a:schemeClr val="accent1"/>
                </a:solidFill>
                <a:latin typeface="Eurostile" pitchFamily="34" charset="0"/>
              </a:rPr>
              <a:t>,</a:t>
            </a:r>
            <a:r>
              <a:rPr lang="en-US" sz="1600">
                <a:solidFill>
                  <a:schemeClr val="bg1"/>
                </a:solidFill>
                <a:latin typeface="Eurostile" pitchFamily="34" charset="0"/>
              </a:rPr>
              <a:t> Ceiling of the Sistine Chapel</a:t>
            </a:r>
          </a:p>
          <a:p>
            <a:pPr algn="r">
              <a:tabLst>
                <a:tab pos="0" algn="l"/>
                <a:tab pos="914400" algn="l"/>
                <a:tab pos="1828800" algn="l"/>
                <a:tab pos="2743200" algn="l"/>
                <a:tab pos="3657600" algn="l"/>
                <a:tab pos="4572000" algn="l"/>
                <a:tab pos="5486400" algn="l"/>
                <a:tab pos="6400800" algn="l"/>
                <a:tab pos="7315200" algn="l"/>
                <a:tab pos="8229600" algn="l"/>
                <a:tab pos="9144000" algn="l"/>
                <a:tab pos="10058400" algn="l"/>
                <a:tab pos="10972800" algn="l"/>
              </a:tabLst>
            </a:pPr>
            <a:r>
              <a:rPr lang="en-US" sz="1600">
                <a:solidFill>
                  <a:schemeClr val="bg1"/>
                </a:solidFill>
                <a:latin typeface="Eurostile" pitchFamily="34" charset="0"/>
              </a:rPr>
              <a:t>Rome, Italy </a:t>
            </a:r>
            <a:r>
              <a:rPr lang="en-US" sz="1600" b="1">
                <a:solidFill>
                  <a:schemeClr val="bg1"/>
                </a:solidFill>
                <a:latin typeface="Eurostile" pitchFamily="34" charset="0"/>
              </a:rPr>
              <a:t>1508-1512</a:t>
            </a:r>
          </a:p>
          <a:p>
            <a:pPr algn="r">
              <a:tabLst>
                <a:tab pos="0" algn="l"/>
                <a:tab pos="914400" algn="l"/>
                <a:tab pos="1828800" algn="l"/>
                <a:tab pos="2743200" algn="l"/>
                <a:tab pos="3657600" algn="l"/>
                <a:tab pos="4572000" algn="l"/>
                <a:tab pos="5486400" algn="l"/>
                <a:tab pos="6400800" algn="l"/>
                <a:tab pos="7315200" algn="l"/>
                <a:tab pos="8229600" algn="l"/>
                <a:tab pos="9144000" algn="l"/>
                <a:tab pos="10058400" algn="l"/>
                <a:tab pos="10972800" algn="l"/>
              </a:tabLst>
            </a:pPr>
            <a:endParaRPr lang="en-US" sz="1600" b="1">
              <a:solidFill>
                <a:schemeClr val="bg1"/>
              </a:solidFill>
              <a:latin typeface="Eurostile" pitchFamily="34" charset="0"/>
            </a:endParaRPr>
          </a:p>
        </p:txBody>
      </p:sp>
      <p:pic>
        <p:nvPicPr>
          <p:cNvPr id="21513" name="Picture 9" descr="Picture1"/>
          <p:cNvPicPr>
            <a:picLocks noChangeAspect="1" noChangeArrowheads="1"/>
          </p:cNvPicPr>
          <p:nvPr/>
        </p:nvPicPr>
        <p:blipFill>
          <a:blip r:embed="rId2"/>
          <a:srcRect/>
          <a:stretch>
            <a:fillRect/>
          </a:stretch>
        </p:blipFill>
        <p:spPr bwMode="auto">
          <a:xfrm>
            <a:off x="4343400" y="914400"/>
            <a:ext cx="4579938" cy="5602288"/>
          </a:xfrm>
          <a:prstGeom prst="rect">
            <a:avLst/>
          </a:prstGeom>
          <a:noFill/>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ext Box 2"/>
          <p:cNvSpPr txBox="1">
            <a:spLocks/>
          </p:cNvSpPr>
          <p:nvPr/>
        </p:nvSpPr>
        <p:spPr bwMode="auto">
          <a:xfrm>
            <a:off x="0" y="0"/>
            <a:ext cx="4495800" cy="641350"/>
          </a:xfrm>
          <a:prstGeom prst="rect">
            <a:avLst/>
          </a:prstGeom>
          <a:noFill/>
          <a:ln w="25400">
            <a:noFill/>
            <a:miter lim="800000"/>
            <a:headEnd/>
            <a:tailEnd/>
          </a:ln>
          <a:effectLst/>
        </p:spPr>
        <p:txBody>
          <a:bodyPr>
            <a:spAutoFit/>
          </a:bodyPr>
          <a:lstStyle/>
          <a:p>
            <a:pPr>
              <a:spcBef>
                <a:spcPct val="50000"/>
              </a:spcBef>
              <a:tabLst>
                <a:tab pos="838200" algn="l"/>
              </a:tabLst>
            </a:pPr>
            <a:r>
              <a:rPr lang="en-US" sz="3600">
                <a:solidFill>
                  <a:srgbClr val="B6CFE6"/>
                </a:solidFill>
                <a:latin typeface="Eurostile" pitchFamily="34" charset="0"/>
              </a:rPr>
              <a:t>Michelangelo</a:t>
            </a:r>
          </a:p>
        </p:txBody>
      </p:sp>
      <p:sp>
        <p:nvSpPr>
          <p:cNvPr id="30727" name="Text Box 7"/>
          <p:cNvSpPr txBox="1">
            <a:spLocks noChangeArrowheads="1"/>
          </p:cNvSpPr>
          <p:nvPr/>
        </p:nvSpPr>
        <p:spPr bwMode="auto">
          <a:xfrm>
            <a:off x="4114800" y="304800"/>
            <a:ext cx="4876800" cy="733425"/>
          </a:xfrm>
          <a:prstGeom prst="rect">
            <a:avLst/>
          </a:prstGeom>
          <a:noFill/>
          <a:ln w="9525">
            <a:noFill/>
            <a:miter lim="800000"/>
            <a:headEnd/>
            <a:tailEnd/>
          </a:ln>
          <a:effectLst/>
        </p:spPr>
        <p:txBody>
          <a:bodyPr lIns="0" tIns="0" rIns="0" bIns="0">
            <a:spAutoFit/>
          </a:bodyPr>
          <a:lstStyle/>
          <a:p>
            <a:pPr algn="r">
              <a:tabLst>
                <a:tab pos="0" algn="l"/>
                <a:tab pos="914400" algn="l"/>
                <a:tab pos="1828800" algn="l"/>
                <a:tab pos="2743200" algn="l"/>
                <a:tab pos="3657600" algn="l"/>
                <a:tab pos="4572000" algn="l"/>
                <a:tab pos="5486400" algn="l"/>
                <a:tab pos="6400800" algn="l"/>
                <a:tab pos="7315200" algn="l"/>
                <a:tab pos="8229600" algn="l"/>
                <a:tab pos="9144000" algn="l"/>
                <a:tab pos="10058400" algn="l"/>
                <a:tab pos="10972800" algn="l"/>
              </a:tabLst>
            </a:pPr>
            <a:r>
              <a:rPr lang="en-US" sz="1600" b="1">
                <a:solidFill>
                  <a:schemeClr val="accent1"/>
                </a:solidFill>
                <a:latin typeface="Eurostile" pitchFamily="34" charset="0"/>
              </a:rPr>
              <a:t>Michelangelo</a:t>
            </a:r>
            <a:r>
              <a:rPr lang="en-US" sz="1600">
                <a:solidFill>
                  <a:schemeClr val="accent1"/>
                </a:solidFill>
                <a:latin typeface="Eurostile" pitchFamily="34" charset="0"/>
              </a:rPr>
              <a:t>,</a:t>
            </a:r>
            <a:r>
              <a:rPr lang="en-US" sz="1600">
                <a:solidFill>
                  <a:schemeClr val="bg1"/>
                </a:solidFill>
                <a:latin typeface="Eurostile" pitchFamily="34" charset="0"/>
              </a:rPr>
              <a:t> Ceiling of the Sistine Chapel</a:t>
            </a:r>
          </a:p>
          <a:p>
            <a:pPr algn="r">
              <a:tabLst>
                <a:tab pos="0" algn="l"/>
                <a:tab pos="914400" algn="l"/>
                <a:tab pos="1828800" algn="l"/>
                <a:tab pos="2743200" algn="l"/>
                <a:tab pos="3657600" algn="l"/>
                <a:tab pos="4572000" algn="l"/>
                <a:tab pos="5486400" algn="l"/>
                <a:tab pos="6400800" algn="l"/>
                <a:tab pos="7315200" algn="l"/>
                <a:tab pos="8229600" algn="l"/>
                <a:tab pos="9144000" algn="l"/>
                <a:tab pos="10058400" algn="l"/>
                <a:tab pos="10972800" algn="l"/>
              </a:tabLst>
            </a:pPr>
            <a:r>
              <a:rPr lang="en-US" sz="1600">
                <a:solidFill>
                  <a:schemeClr val="bg1"/>
                </a:solidFill>
                <a:latin typeface="Eurostile" pitchFamily="34" charset="0"/>
              </a:rPr>
              <a:t>Rome, Italy </a:t>
            </a:r>
            <a:r>
              <a:rPr lang="en-US" sz="1600" b="1">
                <a:solidFill>
                  <a:schemeClr val="bg1"/>
                </a:solidFill>
                <a:latin typeface="Eurostile" pitchFamily="34" charset="0"/>
              </a:rPr>
              <a:t>1508-1512</a:t>
            </a:r>
          </a:p>
          <a:p>
            <a:pPr algn="r">
              <a:tabLst>
                <a:tab pos="0" algn="l"/>
                <a:tab pos="914400" algn="l"/>
                <a:tab pos="1828800" algn="l"/>
                <a:tab pos="2743200" algn="l"/>
                <a:tab pos="3657600" algn="l"/>
                <a:tab pos="4572000" algn="l"/>
                <a:tab pos="5486400" algn="l"/>
                <a:tab pos="6400800" algn="l"/>
                <a:tab pos="7315200" algn="l"/>
                <a:tab pos="8229600" algn="l"/>
                <a:tab pos="9144000" algn="l"/>
                <a:tab pos="10058400" algn="l"/>
                <a:tab pos="10972800" algn="l"/>
              </a:tabLst>
            </a:pPr>
            <a:endParaRPr lang="en-US" sz="1600" b="1">
              <a:solidFill>
                <a:schemeClr val="bg1"/>
              </a:solidFill>
              <a:latin typeface="Eurostile" pitchFamily="34" charset="0"/>
            </a:endParaRPr>
          </a:p>
        </p:txBody>
      </p:sp>
      <p:pic>
        <p:nvPicPr>
          <p:cNvPr id="30731" name="Picture 11" descr="0-Ceil"/>
          <p:cNvPicPr>
            <a:picLocks noChangeAspect="1" noChangeArrowheads="1"/>
          </p:cNvPicPr>
          <p:nvPr/>
        </p:nvPicPr>
        <p:blipFill>
          <a:blip r:embed="rId2"/>
          <a:srcRect t="2206" b="5434"/>
          <a:stretch>
            <a:fillRect/>
          </a:stretch>
        </p:blipFill>
        <p:spPr bwMode="auto">
          <a:xfrm>
            <a:off x="533400" y="1066800"/>
            <a:ext cx="8305800" cy="5726113"/>
          </a:xfrm>
          <a:prstGeom prst="rect">
            <a:avLst/>
          </a:prstGeom>
          <a:noFill/>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ext Box 2"/>
          <p:cNvSpPr txBox="1">
            <a:spLocks/>
          </p:cNvSpPr>
          <p:nvPr/>
        </p:nvSpPr>
        <p:spPr bwMode="auto">
          <a:xfrm>
            <a:off x="0" y="0"/>
            <a:ext cx="4495800" cy="641350"/>
          </a:xfrm>
          <a:prstGeom prst="rect">
            <a:avLst/>
          </a:prstGeom>
          <a:noFill/>
          <a:ln w="25400">
            <a:noFill/>
            <a:miter lim="800000"/>
            <a:headEnd/>
            <a:tailEnd/>
          </a:ln>
          <a:effectLst/>
        </p:spPr>
        <p:txBody>
          <a:bodyPr>
            <a:spAutoFit/>
          </a:bodyPr>
          <a:lstStyle/>
          <a:p>
            <a:pPr>
              <a:spcBef>
                <a:spcPct val="50000"/>
              </a:spcBef>
              <a:tabLst>
                <a:tab pos="838200" algn="l"/>
              </a:tabLst>
            </a:pPr>
            <a:r>
              <a:rPr lang="en-US" sz="3600">
                <a:solidFill>
                  <a:srgbClr val="B6CFE6"/>
                </a:solidFill>
                <a:latin typeface="Eurostile" pitchFamily="34" charset="0"/>
              </a:rPr>
              <a:t>Michelangelo</a:t>
            </a:r>
          </a:p>
        </p:txBody>
      </p:sp>
      <p:pic>
        <p:nvPicPr>
          <p:cNvPr id="33795" name="Picture 3" descr="sistine%20chapel"/>
          <p:cNvPicPr>
            <a:picLocks noChangeAspect="1" noChangeArrowheads="1"/>
          </p:cNvPicPr>
          <p:nvPr/>
        </p:nvPicPr>
        <p:blipFill>
          <a:blip r:embed="rId2"/>
          <a:srcRect/>
          <a:stretch>
            <a:fillRect/>
          </a:stretch>
        </p:blipFill>
        <p:spPr bwMode="auto">
          <a:xfrm>
            <a:off x="152400" y="1179513"/>
            <a:ext cx="8915400" cy="5068887"/>
          </a:xfrm>
          <a:prstGeom prst="rect">
            <a:avLst/>
          </a:prstGeom>
          <a:noFill/>
        </p:spPr>
      </p:pic>
      <p:sp>
        <p:nvSpPr>
          <p:cNvPr id="33797" name="Text Box 5"/>
          <p:cNvSpPr txBox="1">
            <a:spLocks noChangeArrowheads="1"/>
          </p:cNvSpPr>
          <p:nvPr/>
        </p:nvSpPr>
        <p:spPr bwMode="auto">
          <a:xfrm>
            <a:off x="4114800" y="304800"/>
            <a:ext cx="4876800" cy="733425"/>
          </a:xfrm>
          <a:prstGeom prst="rect">
            <a:avLst/>
          </a:prstGeom>
          <a:noFill/>
          <a:ln w="9525">
            <a:noFill/>
            <a:miter lim="800000"/>
            <a:headEnd/>
            <a:tailEnd/>
          </a:ln>
          <a:effectLst/>
        </p:spPr>
        <p:txBody>
          <a:bodyPr lIns="0" tIns="0" rIns="0" bIns="0">
            <a:spAutoFit/>
          </a:bodyPr>
          <a:lstStyle/>
          <a:p>
            <a:pPr algn="r">
              <a:tabLst>
                <a:tab pos="0" algn="l"/>
                <a:tab pos="914400" algn="l"/>
                <a:tab pos="1828800" algn="l"/>
                <a:tab pos="2743200" algn="l"/>
                <a:tab pos="3657600" algn="l"/>
                <a:tab pos="4572000" algn="l"/>
                <a:tab pos="5486400" algn="l"/>
                <a:tab pos="6400800" algn="l"/>
                <a:tab pos="7315200" algn="l"/>
                <a:tab pos="8229600" algn="l"/>
                <a:tab pos="9144000" algn="l"/>
                <a:tab pos="10058400" algn="l"/>
                <a:tab pos="10972800" algn="l"/>
              </a:tabLst>
            </a:pPr>
            <a:r>
              <a:rPr lang="en-US" sz="1600" b="1">
                <a:solidFill>
                  <a:schemeClr val="accent1"/>
                </a:solidFill>
                <a:latin typeface="Eurostile" pitchFamily="34" charset="0"/>
              </a:rPr>
              <a:t>Michelangelo</a:t>
            </a:r>
            <a:r>
              <a:rPr lang="en-US" sz="1600">
                <a:solidFill>
                  <a:schemeClr val="accent1"/>
                </a:solidFill>
                <a:latin typeface="Eurostile" pitchFamily="34" charset="0"/>
              </a:rPr>
              <a:t>,</a:t>
            </a:r>
            <a:r>
              <a:rPr lang="en-US" sz="1600">
                <a:solidFill>
                  <a:schemeClr val="bg1"/>
                </a:solidFill>
                <a:latin typeface="Eurostile" pitchFamily="34" charset="0"/>
              </a:rPr>
              <a:t> Ceiling of the Sistine Chapel</a:t>
            </a:r>
          </a:p>
          <a:p>
            <a:pPr algn="r">
              <a:tabLst>
                <a:tab pos="0" algn="l"/>
                <a:tab pos="914400" algn="l"/>
                <a:tab pos="1828800" algn="l"/>
                <a:tab pos="2743200" algn="l"/>
                <a:tab pos="3657600" algn="l"/>
                <a:tab pos="4572000" algn="l"/>
                <a:tab pos="5486400" algn="l"/>
                <a:tab pos="6400800" algn="l"/>
                <a:tab pos="7315200" algn="l"/>
                <a:tab pos="8229600" algn="l"/>
                <a:tab pos="9144000" algn="l"/>
                <a:tab pos="10058400" algn="l"/>
                <a:tab pos="10972800" algn="l"/>
              </a:tabLst>
            </a:pPr>
            <a:r>
              <a:rPr lang="en-US" sz="1600">
                <a:solidFill>
                  <a:schemeClr val="bg1"/>
                </a:solidFill>
                <a:latin typeface="Eurostile" pitchFamily="34" charset="0"/>
              </a:rPr>
              <a:t>Rome, Italy </a:t>
            </a:r>
            <a:r>
              <a:rPr lang="en-US" sz="1600" b="1">
                <a:solidFill>
                  <a:schemeClr val="bg1"/>
                </a:solidFill>
                <a:latin typeface="Eurostile" pitchFamily="34" charset="0"/>
              </a:rPr>
              <a:t>1508-1512</a:t>
            </a:r>
          </a:p>
          <a:p>
            <a:pPr algn="r">
              <a:tabLst>
                <a:tab pos="0" algn="l"/>
                <a:tab pos="914400" algn="l"/>
                <a:tab pos="1828800" algn="l"/>
                <a:tab pos="2743200" algn="l"/>
                <a:tab pos="3657600" algn="l"/>
                <a:tab pos="4572000" algn="l"/>
                <a:tab pos="5486400" algn="l"/>
                <a:tab pos="6400800" algn="l"/>
                <a:tab pos="7315200" algn="l"/>
                <a:tab pos="8229600" algn="l"/>
                <a:tab pos="9144000" algn="l"/>
                <a:tab pos="10058400" algn="l"/>
                <a:tab pos="10972800" algn="l"/>
              </a:tabLst>
            </a:pPr>
            <a:endParaRPr lang="en-US" sz="1600" b="1">
              <a:solidFill>
                <a:schemeClr val="bg1"/>
              </a:solidFill>
              <a:latin typeface="Eurostile"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Picture1"/>
          <p:cNvPicPr>
            <a:picLocks noChangeAspect="1" noChangeArrowheads="1"/>
          </p:cNvPicPr>
          <p:nvPr/>
        </p:nvPicPr>
        <p:blipFill>
          <a:blip r:embed="rId2"/>
          <a:srcRect/>
          <a:stretch>
            <a:fillRect/>
          </a:stretch>
        </p:blipFill>
        <p:spPr bwMode="auto">
          <a:xfrm>
            <a:off x="4749800" y="157163"/>
            <a:ext cx="4241800" cy="6624637"/>
          </a:xfrm>
          <a:prstGeom prst="rect">
            <a:avLst/>
          </a:prstGeom>
          <a:noFill/>
        </p:spPr>
      </p:pic>
      <p:sp>
        <p:nvSpPr>
          <p:cNvPr id="4099" name="Text Box 3"/>
          <p:cNvSpPr txBox="1">
            <a:spLocks/>
          </p:cNvSpPr>
          <p:nvPr/>
        </p:nvSpPr>
        <p:spPr bwMode="auto">
          <a:xfrm>
            <a:off x="0" y="0"/>
            <a:ext cx="7543800" cy="641350"/>
          </a:xfrm>
          <a:prstGeom prst="rect">
            <a:avLst/>
          </a:prstGeom>
          <a:noFill/>
          <a:ln w="25400">
            <a:noFill/>
            <a:miter lim="800000"/>
            <a:headEnd/>
            <a:tailEnd/>
          </a:ln>
          <a:effectLst/>
        </p:spPr>
        <p:txBody>
          <a:bodyPr>
            <a:spAutoFit/>
          </a:bodyPr>
          <a:lstStyle/>
          <a:p>
            <a:pPr>
              <a:spcBef>
                <a:spcPct val="50000"/>
              </a:spcBef>
              <a:tabLst>
                <a:tab pos="838200" algn="l"/>
              </a:tabLst>
            </a:pPr>
            <a:r>
              <a:rPr lang="en-US" sz="3600">
                <a:solidFill>
                  <a:srgbClr val="B6CFE6"/>
                </a:solidFill>
                <a:latin typeface="Eurostile" pitchFamily="34" charset="0"/>
              </a:rPr>
              <a:t>Leonardo da Vinci</a:t>
            </a:r>
          </a:p>
        </p:txBody>
      </p:sp>
      <p:sp>
        <p:nvSpPr>
          <p:cNvPr id="4100" name="Text Box 4"/>
          <p:cNvSpPr txBox="1">
            <a:spLocks noChangeArrowheads="1"/>
          </p:cNvSpPr>
          <p:nvPr/>
        </p:nvSpPr>
        <p:spPr bwMode="auto">
          <a:xfrm>
            <a:off x="304800" y="5943600"/>
            <a:ext cx="4187825" cy="733425"/>
          </a:xfrm>
          <a:prstGeom prst="rect">
            <a:avLst/>
          </a:prstGeom>
          <a:noFill/>
          <a:ln w="9525">
            <a:noFill/>
            <a:miter lim="800000"/>
            <a:headEnd/>
            <a:tailEnd/>
          </a:ln>
          <a:effectLst/>
        </p:spPr>
        <p:txBody>
          <a:bodyPr lIns="0" tIns="0" rIns="0" bIns="0">
            <a:spAutoFit/>
          </a:bodyPr>
          <a:lstStyle/>
          <a:p>
            <a:pPr algn="r">
              <a:tabLst>
                <a:tab pos="0" algn="l"/>
                <a:tab pos="914400" algn="l"/>
                <a:tab pos="1828800" algn="l"/>
                <a:tab pos="2743200" algn="l"/>
                <a:tab pos="3657600" algn="l"/>
                <a:tab pos="4572000" algn="l"/>
                <a:tab pos="5486400" algn="l"/>
                <a:tab pos="6400800" algn="l"/>
                <a:tab pos="7315200" algn="l"/>
                <a:tab pos="8229600" algn="l"/>
                <a:tab pos="9144000" algn="l"/>
                <a:tab pos="10058400" algn="l"/>
                <a:tab pos="10972800" algn="l"/>
              </a:tabLst>
            </a:pPr>
            <a:r>
              <a:rPr lang="en-US" sz="1600" b="1">
                <a:solidFill>
                  <a:schemeClr val="bg1"/>
                </a:solidFill>
                <a:latin typeface="Eurostile" pitchFamily="34" charset="0"/>
              </a:rPr>
              <a:t>Leonardo Da Vinci</a:t>
            </a:r>
            <a:r>
              <a:rPr lang="en-US" sz="1600">
                <a:solidFill>
                  <a:schemeClr val="bg1"/>
                </a:solidFill>
                <a:latin typeface="Eurostile" pitchFamily="34" charset="0"/>
              </a:rPr>
              <a:t> , “Virgin of the Rocks” </a:t>
            </a:r>
          </a:p>
          <a:p>
            <a:pPr algn="r">
              <a:tabLst>
                <a:tab pos="0" algn="l"/>
                <a:tab pos="914400" algn="l"/>
                <a:tab pos="1828800" algn="l"/>
                <a:tab pos="2743200" algn="l"/>
                <a:tab pos="3657600" algn="l"/>
                <a:tab pos="4572000" algn="l"/>
                <a:tab pos="5486400" algn="l"/>
                <a:tab pos="6400800" algn="l"/>
                <a:tab pos="7315200" algn="l"/>
                <a:tab pos="8229600" algn="l"/>
                <a:tab pos="9144000" algn="l"/>
                <a:tab pos="10058400" algn="l"/>
                <a:tab pos="10972800" algn="l"/>
              </a:tabLst>
            </a:pPr>
            <a:r>
              <a:rPr lang="en-US" sz="1600" b="1">
                <a:solidFill>
                  <a:schemeClr val="bg1"/>
                </a:solidFill>
                <a:latin typeface="Eurostile" pitchFamily="34" charset="0"/>
              </a:rPr>
              <a:t>1485</a:t>
            </a:r>
            <a:r>
              <a:rPr lang="en-US" sz="1600">
                <a:solidFill>
                  <a:schemeClr val="bg1"/>
                </a:solidFill>
                <a:latin typeface="Eurostile" pitchFamily="34" charset="0"/>
              </a:rPr>
              <a:t>. Oil on wood (transferred to canvas), approx. 6’3” x 3’7”. Louvre Paris</a:t>
            </a:r>
            <a:r>
              <a:rPr lang="en-US" sz="1600">
                <a:solidFill>
                  <a:srgbClr val="B6FF6E"/>
                </a:solidFill>
                <a:latin typeface="Eurostile" pitchFamily="34" charset="0"/>
              </a:rPr>
              <a:t>.</a:t>
            </a:r>
          </a:p>
        </p:txBody>
      </p:sp>
      <p:sp>
        <p:nvSpPr>
          <p:cNvPr id="4101" name="AutoShape 5"/>
          <p:cNvSpPr>
            <a:spLocks noChangeArrowheads="1"/>
          </p:cNvSpPr>
          <p:nvPr/>
        </p:nvSpPr>
        <p:spPr bwMode="auto">
          <a:xfrm>
            <a:off x="4800600" y="2362200"/>
            <a:ext cx="4114800" cy="3581400"/>
          </a:xfrm>
          <a:prstGeom prst="triangle">
            <a:avLst>
              <a:gd name="adj" fmla="val 47185"/>
            </a:avLst>
          </a:prstGeom>
          <a:noFill/>
          <a:ln w="28575">
            <a:solidFill>
              <a:srgbClr val="FFFF00"/>
            </a:solidFill>
            <a:miter lim="800000"/>
            <a:headEnd/>
            <a:tailEnd/>
          </a:ln>
          <a:effectLst/>
        </p:spPr>
        <p:txBody>
          <a:bodyPr wrap="none" anchor="ctr"/>
          <a:lstStyle/>
          <a:p>
            <a:endParaRPr lang="en-US"/>
          </a:p>
        </p:txBody>
      </p:sp>
      <p:sp>
        <p:nvSpPr>
          <p:cNvPr id="4102" name="AutoShape 6"/>
          <p:cNvSpPr>
            <a:spLocks noChangeArrowheads="1"/>
          </p:cNvSpPr>
          <p:nvPr/>
        </p:nvSpPr>
        <p:spPr bwMode="auto">
          <a:xfrm>
            <a:off x="6705600" y="3657600"/>
            <a:ext cx="2209800" cy="2286000"/>
          </a:xfrm>
          <a:prstGeom prst="triangle">
            <a:avLst>
              <a:gd name="adj" fmla="val 48852"/>
            </a:avLst>
          </a:prstGeom>
          <a:noFill/>
          <a:ln w="28575">
            <a:solidFill>
              <a:srgbClr val="9F9FDF"/>
            </a:solidFill>
            <a:miter lim="800000"/>
            <a:headEnd/>
            <a:tailEnd/>
          </a:ln>
          <a:effectLst/>
        </p:spPr>
        <p:txBody>
          <a:bodyPr wrap="none" anchor="ctr"/>
          <a:lstStyle/>
          <a:p>
            <a:endParaRPr lang="en-US"/>
          </a:p>
        </p:txBody>
      </p:sp>
      <p:sp>
        <p:nvSpPr>
          <p:cNvPr id="4103" name="AutoShape 7"/>
          <p:cNvSpPr>
            <a:spLocks noChangeArrowheads="1"/>
          </p:cNvSpPr>
          <p:nvPr/>
        </p:nvSpPr>
        <p:spPr bwMode="auto">
          <a:xfrm>
            <a:off x="5867400" y="2362200"/>
            <a:ext cx="1905000" cy="1676400"/>
          </a:xfrm>
          <a:prstGeom prst="triangle">
            <a:avLst>
              <a:gd name="adj" fmla="val 46333"/>
            </a:avLst>
          </a:prstGeom>
          <a:noFill/>
          <a:ln w="28575">
            <a:solidFill>
              <a:schemeClr val="bg1"/>
            </a:solidFill>
            <a:miter lim="800000"/>
            <a:headEnd/>
            <a:tailEnd/>
          </a:ln>
          <a:effectLst/>
        </p:spPr>
        <p:txBody>
          <a:bodyPr wrap="none" anchor="ctr"/>
          <a:lstStyle/>
          <a:p>
            <a:endParaRPr lang="en-US"/>
          </a:p>
        </p:txBody>
      </p:sp>
      <p:sp>
        <p:nvSpPr>
          <p:cNvPr id="4104" name="AutoShape 8"/>
          <p:cNvSpPr>
            <a:spLocks noChangeArrowheads="1"/>
          </p:cNvSpPr>
          <p:nvPr/>
        </p:nvSpPr>
        <p:spPr bwMode="auto">
          <a:xfrm>
            <a:off x="4800600" y="3886200"/>
            <a:ext cx="1524000" cy="1295400"/>
          </a:xfrm>
          <a:prstGeom prst="triangle">
            <a:avLst>
              <a:gd name="adj" fmla="val 54093"/>
            </a:avLst>
          </a:prstGeom>
          <a:noFill/>
          <a:ln w="28575">
            <a:solidFill>
              <a:srgbClr val="FF4A1F"/>
            </a:solidFill>
            <a:miter lim="800000"/>
            <a:headEnd/>
            <a:tailEnd/>
          </a:ln>
          <a:effectLst/>
        </p:spPr>
        <p:txBody>
          <a:bodyPr wrap="none"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101"/>
                                        </p:tgtEl>
                                        <p:attrNameLst>
                                          <p:attrName>style.visibility</p:attrName>
                                        </p:attrNameLst>
                                      </p:cBhvr>
                                      <p:to>
                                        <p:strVal val="visible"/>
                                      </p:to>
                                    </p:set>
                                    <p:animEffect transition="in" filter="dissolve">
                                      <p:cBhvr>
                                        <p:cTn id="7" dur="500"/>
                                        <p:tgtEl>
                                          <p:spTgt spid="410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103"/>
                                        </p:tgtEl>
                                        <p:attrNameLst>
                                          <p:attrName>style.visibility</p:attrName>
                                        </p:attrNameLst>
                                      </p:cBhvr>
                                      <p:to>
                                        <p:strVal val="visible"/>
                                      </p:to>
                                    </p:set>
                                    <p:animEffect transition="in" filter="fade">
                                      <p:cBhvr>
                                        <p:cTn id="11" dur="1000"/>
                                        <p:tgtEl>
                                          <p:spTgt spid="4103"/>
                                        </p:tgtEl>
                                      </p:cBhvr>
                                    </p:animEffect>
                                  </p:childTnLst>
                                </p:cTn>
                              </p:par>
                            </p:childTnLst>
                          </p:cTn>
                        </p:par>
                        <p:par>
                          <p:cTn id="12" fill="hold">
                            <p:stCondLst>
                              <p:cond delay="1500"/>
                            </p:stCondLst>
                            <p:childTnLst>
                              <p:par>
                                <p:cTn id="13" presetID="22" presetClass="entr" presetSubtype="4" fill="hold" grpId="0" nodeType="afterEffect">
                                  <p:stCondLst>
                                    <p:cond delay="0"/>
                                  </p:stCondLst>
                                  <p:childTnLst>
                                    <p:set>
                                      <p:cBhvr>
                                        <p:cTn id="14" dur="1" fill="hold">
                                          <p:stCondLst>
                                            <p:cond delay="0"/>
                                          </p:stCondLst>
                                        </p:cTn>
                                        <p:tgtEl>
                                          <p:spTgt spid="4102"/>
                                        </p:tgtEl>
                                        <p:attrNameLst>
                                          <p:attrName>style.visibility</p:attrName>
                                        </p:attrNameLst>
                                      </p:cBhvr>
                                      <p:to>
                                        <p:strVal val="visible"/>
                                      </p:to>
                                    </p:set>
                                    <p:animEffect transition="in" filter="wipe(down)">
                                      <p:cBhvr>
                                        <p:cTn id="15" dur="500"/>
                                        <p:tgtEl>
                                          <p:spTgt spid="4102"/>
                                        </p:tgtEl>
                                      </p:cBhvr>
                                    </p:animEffect>
                                  </p:childTnLst>
                                </p:cTn>
                              </p:par>
                            </p:childTnLst>
                          </p:cTn>
                        </p:par>
                        <p:par>
                          <p:cTn id="16" fill="hold">
                            <p:stCondLst>
                              <p:cond delay="2000"/>
                            </p:stCondLst>
                            <p:childTnLst>
                              <p:par>
                                <p:cTn id="17" presetID="22" presetClass="entr" presetSubtype="4" fill="hold" grpId="0" nodeType="afterEffect">
                                  <p:stCondLst>
                                    <p:cond delay="0"/>
                                  </p:stCondLst>
                                  <p:childTnLst>
                                    <p:set>
                                      <p:cBhvr>
                                        <p:cTn id="18" dur="1" fill="hold">
                                          <p:stCondLst>
                                            <p:cond delay="0"/>
                                          </p:stCondLst>
                                        </p:cTn>
                                        <p:tgtEl>
                                          <p:spTgt spid="4104"/>
                                        </p:tgtEl>
                                        <p:attrNameLst>
                                          <p:attrName>style.visibility</p:attrName>
                                        </p:attrNameLst>
                                      </p:cBhvr>
                                      <p:to>
                                        <p:strVal val="visible"/>
                                      </p:to>
                                    </p:set>
                                    <p:animEffect transition="in" filter="wipe(down)">
                                      <p:cBhvr>
                                        <p:cTn id="19" dur="500"/>
                                        <p:tgtEl>
                                          <p:spTgt spid="4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1" grpId="0" animBg="1"/>
      <p:bldP spid="4102" grpId="0" animBg="1"/>
      <p:bldP spid="4103" grpId="0" animBg="1"/>
      <p:bldP spid="4104"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7" name="Picture 5" descr="michelangelotemptfall"/>
          <p:cNvPicPr>
            <a:picLocks noChangeAspect="1" noChangeArrowheads="1"/>
          </p:cNvPicPr>
          <p:nvPr/>
        </p:nvPicPr>
        <p:blipFill>
          <a:blip r:embed="rId2"/>
          <a:srcRect/>
          <a:stretch>
            <a:fillRect/>
          </a:stretch>
        </p:blipFill>
        <p:spPr bwMode="auto">
          <a:xfrm>
            <a:off x="0" y="1447800"/>
            <a:ext cx="9144000" cy="4718050"/>
          </a:xfrm>
          <a:prstGeom prst="rect">
            <a:avLst/>
          </a:prstGeom>
          <a:noFill/>
        </p:spPr>
      </p:pic>
      <p:sp>
        <p:nvSpPr>
          <p:cNvPr id="44038" name="Text Box 6"/>
          <p:cNvSpPr txBox="1">
            <a:spLocks noChangeArrowheads="1"/>
          </p:cNvSpPr>
          <p:nvPr/>
        </p:nvSpPr>
        <p:spPr bwMode="auto">
          <a:xfrm>
            <a:off x="4114800" y="304800"/>
            <a:ext cx="4876800" cy="733425"/>
          </a:xfrm>
          <a:prstGeom prst="rect">
            <a:avLst/>
          </a:prstGeom>
          <a:noFill/>
          <a:ln w="9525">
            <a:noFill/>
            <a:miter lim="800000"/>
            <a:headEnd/>
            <a:tailEnd/>
          </a:ln>
          <a:effectLst/>
        </p:spPr>
        <p:txBody>
          <a:bodyPr lIns="0" tIns="0" rIns="0" bIns="0">
            <a:spAutoFit/>
          </a:bodyPr>
          <a:lstStyle/>
          <a:p>
            <a:pPr algn="r">
              <a:tabLst>
                <a:tab pos="0" algn="l"/>
                <a:tab pos="914400" algn="l"/>
                <a:tab pos="1828800" algn="l"/>
                <a:tab pos="2743200" algn="l"/>
                <a:tab pos="3657600" algn="l"/>
                <a:tab pos="4572000" algn="l"/>
                <a:tab pos="5486400" algn="l"/>
                <a:tab pos="6400800" algn="l"/>
                <a:tab pos="7315200" algn="l"/>
                <a:tab pos="8229600" algn="l"/>
                <a:tab pos="9144000" algn="l"/>
                <a:tab pos="10058400" algn="l"/>
                <a:tab pos="10972800" algn="l"/>
              </a:tabLst>
            </a:pPr>
            <a:r>
              <a:rPr lang="en-US" sz="1600" b="1">
                <a:solidFill>
                  <a:schemeClr val="accent1"/>
                </a:solidFill>
                <a:latin typeface="Eurostile" pitchFamily="34" charset="0"/>
              </a:rPr>
              <a:t>Michelangelo</a:t>
            </a:r>
            <a:r>
              <a:rPr lang="en-US" sz="1600">
                <a:solidFill>
                  <a:schemeClr val="accent1"/>
                </a:solidFill>
                <a:latin typeface="Eurostile" pitchFamily="34" charset="0"/>
              </a:rPr>
              <a:t>,</a:t>
            </a:r>
            <a:r>
              <a:rPr lang="en-US" sz="1600">
                <a:solidFill>
                  <a:schemeClr val="bg1"/>
                </a:solidFill>
                <a:latin typeface="Eurostile" pitchFamily="34" charset="0"/>
              </a:rPr>
              <a:t> Ceiling of the Sistine Chapel</a:t>
            </a:r>
          </a:p>
          <a:p>
            <a:pPr algn="r">
              <a:tabLst>
                <a:tab pos="0" algn="l"/>
                <a:tab pos="914400" algn="l"/>
                <a:tab pos="1828800" algn="l"/>
                <a:tab pos="2743200" algn="l"/>
                <a:tab pos="3657600" algn="l"/>
                <a:tab pos="4572000" algn="l"/>
                <a:tab pos="5486400" algn="l"/>
                <a:tab pos="6400800" algn="l"/>
                <a:tab pos="7315200" algn="l"/>
                <a:tab pos="8229600" algn="l"/>
                <a:tab pos="9144000" algn="l"/>
                <a:tab pos="10058400" algn="l"/>
                <a:tab pos="10972800" algn="l"/>
              </a:tabLst>
            </a:pPr>
            <a:r>
              <a:rPr lang="en-US" sz="1600">
                <a:solidFill>
                  <a:schemeClr val="bg1"/>
                </a:solidFill>
                <a:latin typeface="Eurostile" pitchFamily="34" charset="0"/>
              </a:rPr>
              <a:t>Rome, Italy </a:t>
            </a:r>
            <a:r>
              <a:rPr lang="en-US" sz="1600" b="1">
                <a:solidFill>
                  <a:schemeClr val="bg1"/>
                </a:solidFill>
                <a:latin typeface="Eurostile" pitchFamily="34" charset="0"/>
              </a:rPr>
              <a:t>1508-1512</a:t>
            </a:r>
          </a:p>
          <a:p>
            <a:pPr algn="r">
              <a:tabLst>
                <a:tab pos="0" algn="l"/>
                <a:tab pos="914400" algn="l"/>
                <a:tab pos="1828800" algn="l"/>
                <a:tab pos="2743200" algn="l"/>
                <a:tab pos="3657600" algn="l"/>
                <a:tab pos="4572000" algn="l"/>
                <a:tab pos="5486400" algn="l"/>
                <a:tab pos="6400800" algn="l"/>
                <a:tab pos="7315200" algn="l"/>
                <a:tab pos="8229600" algn="l"/>
                <a:tab pos="9144000" algn="l"/>
                <a:tab pos="10058400" algn="l"/>
                <a:tab pos="10972800" algn="l"/>
              </a:tabLst>
            </a:pPr>
            <a:endParaRPr lang="en-US" sz="1600" b="1">
              <a:solidFill>
                <a:schemeClr val="bg1"/>
              </a:solidFill>
              <a:latin typeface="Eurostile" pitchFamily="34" charset="0"/>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5" name="Text Box 5"/>
          <p:cNvSpPr txBox="1">
            <a:spLocks noChangeArrowheads="1"/>
          </p:cNvSpPr>
          <p:nvPr/>
        </p:nvSpPr>
        <p:spPr bwMode="auto">
          <a:xfrm>
            <a:off x="228600" y="2590800"/>
            <a:ext cx="3733800" cy="1825625"/>
          </a:xfrm>
          <a:prstGeom prst="rect">
            <a:avLst/>
          </a:prstGeom>
          <a:noFill/>
          <a:ln w="9525">
            <a:noFill/>
            <a:miter lim="800000"/>
            <a:headEnd/>
            <a:tailEnd/>
          </a:ln>
          <a:effectLst/>
        </p:spPr>
        <p:txBody>
          <a:bodyPr lIns="0" tIns="0" rIns="0" bIns="0">
            <a:spAutoFit/>
          </a:bodyPr>
          <a:lstStyle/>
          <a:p>
            <a:pPr algn="r">
              <a:tabLst>
                <a:tab pos="0" algn="l"/>
                <a:tab pos="914400" algn="l"/>
                <a:tab pos="1828800" algn="l"/>
                <a:tab pos="2743200" algn="l"/>
                <a:tab pos="3657600" algn="l"/>
                <a:tab pos="4572000" algn="l"/>
                <a:tab pos="5486400" algn="l"/>
                <a:tab pos="6400800" algn="l"/>
                <a:tab pos="7315200" algn="l"/>
                <a:tab pos="8229600" algn="l"/>
                <a:tab pos="9144000" algn="l"/>
                <a:tab pos="10058400" algn="l"/>
                <a:tab pos="10972800" algn="l"/>
              </a:tabLst>
            </a:pPr>
            <a:r>
              <a:rPr lang="en-US" sz="2400" b="1">
                <a:solidFill>
                  <a:schemeClr val="accent1"/>
                </a:solidFill>
                <a:latin typeface="Eurostile" pitchFamily="34" charset="0"/>
              </a:rPr>
              <a:t>Michelangelo</a:t>
            </a:r>
            <a:r>
              <a:rPr lang="en-US" sz="2400">
                <a:solidFill>
                  <a:schemeClr val="accent1"/>
                </a:solidFill>
                <a:latin typeface="Eurostile" pitchFamily="34" charset="0"/>
              </a:rPr>
              <a:t/>
            </a:r>
            <a:br>
              <a:rPr lang="en-US" sz="2400">
                <a:solidFill>
                  <a:schemeClr val="accent1"/>
                </a:solidFill>
                <a:latin typeface="Eurostile" pitchFamily="34" charset="0"/>
              </a:rPr>
            </a:br>
            <a:r>
              <a:rPr lang="en-US" sz="2400">
                <a:solidFill>
                  <a:schemeClr val="bg1"/>
                </a:solidFill>
                <a:latin typeface="Eurostile" pitchFamily="34" charset="0"/>
              </a:rPr>
              <a:t>Ceiling of the</a:t>
            </a:r>
          </a:p>
          <a:p>
            <a:pPr algn="r">
              <a:tabLst>
                <a:tab pos="0" algn="l"/>
                <a:tab pos="914400" algn="l"/>
                <a:tab pos="1828800" algn="l"/>
                <a:tab pos="2743200" algn="l"/>
                <a:tab pos="3657600" algn="l"/>
                <a:tab pos="4572000" algn="l"/>
                <a:tab pos="5486400" algn="l"/>
                <a:tab pos="6400800" algn="l"/>
                <a:tab pos="7315200" algn="l"/>
                <a:tab pos="8229600" algn="l"/>
                <a:tab pos="9144000" algn="l"/>
                <a:tab pos="10058400" algn="l"/>
                <a:tab pos="10972800" algn="l"/>
              </a:tabLst>
            </a:pPr>
            <a:r>
              <a:rPr lang="en-US" sz="2400">
                <a:solidFill>
                  <a:schemeClr val="bg1"/>
                </a:solidFill>
                <a:latin typeface="Eurostile" pitchFamily="34" charset="0"/>
              </a:rPr>
              <a:t>Sistine Chapel</a:t>
            </a:r>
          </a:p>
          <a:p>
            <a:pPr algn="r">
              <a:tabLst>
                <a:tab pos="0" algn="l"/>
                <a:tab pos="914400" algn="l"/>
                <a:tab pos="1828800" algn="l"/>
                <a:tab pos="2743200" algn="l"/>
                <a:tab pos="3657600" algn="l"/>
                <a:tab pos="4572000" algn="l"/>
                <a:tab pos="5486400" algn="l"/>
                <a:tab pos="6400800" algn="l"/>
                <a:tab pos="7315200" algn="l"/>
                <a:tab pos="8229600" algn="l"/>
                <a:tab pos="9144000" algn="l"/>
                <a:tab pos="10058400" algn="l"/>
                <a:tab pos="10972800" algn="l"/>
              </a:tabLst>
            </a:pPr>
            <a:r>
              <a:rPr lang="en-US" sz="2400">
                <a:solidFill>
                  <a:schemeClr val="bg1"/>
                </a:solidFill>
                <a:latin typeface="Eurostile" pitchFamily="34" charset="0"/>
              </a:rPr>
              <a:t>Rome, Italy </a:t>
            </a:r>
            <a:r>
              <a:rPr lang="en-US" sz="2400" b="1">
                <a:solidFill>
                  <a:schemeClr val="bg1"/>
                </a:solidFill>
                <a:latin typeface="Eurostile" pitchFamily="34" charset="0"/>
              </a:rPr>
              <a:t>1508-1512</a:t>
            </a:r>
          </a:p>
          <a:p>
            <a:pPr algn="r">
              <a:tabLst>
                <a:tab pos="0" algn="l"/>
                <a:tab pos="914400" algn="l"/>
                <a:tab pos="1828800" algn="l"/>
                <a:tab pos="2743200" algn="l"/>
                <a:tab pos="3657600" algn="l"/>
                <a:tab pos="4572000" algn="l"/>
                <a:tab pos="5486400" algn="l"/>
                <a:tab pos="6400800" algn="l"/>
                <a:tab pos="7315200" algn="l"/>
                <a:tab pos="8229600" algn="l"/>
                <a:tab pos="9144000" algn="l"/>
                <a:tab pos="10058400" algn="l"/>
                <a:tab pos="10972800" algn="l"/>
              </a:tabLst>
            </a:pPr>
            <a:endParaRPr lang="en-US" sz="2400" b="1">
              <a:solidFill>
                <a:schemeClr val="bg1"/>
              </a:solidFill>
              <a:latin typeface="Eurostile" pitchFamily="34" charset="0"/>
            </a:endParaRPr>
          </a:p>
        </p:txBody>
      </p:sp>
      <p:pic>
        <p:nvPicPr>
          <p:cNvPr id="46086" name="Picture 6" descr="Picture1"/>
          <p:cNvPicPr>
            <a:picLocks noChangeAspect="1" noChangeArrowheads="1"/>
          </p:cNvPicPr>
          <p:nvPr/>
        </p:nvPicPr>
        <p:blipFill>
          <a:blip r:embed="rId2"/>
          <a:srcRect l="7033" r="8582"/>
          <a:stretch>
            <a:fillRect/>
          </a:stretch>
        </p:blipFill>
        <p:spPr bwMode="auto">
          <a:xfrm>
            <a:off x="4413250" y="0"/>
            <a:ext cx="4730750" cy="6858000"/>
          </a:xfrm>
          <a:prstGeom prst="rect">
            <a:avLst/>
          </a:prstGeom>
          <a:noFill/>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4" name="Picture 6" descr="1lastjud"/>
          <p:cNvPicPr>
            <a:picLocks noChangeAspect="1" noChangeArrowheads="1"/>
          </p:cNvPicPr>
          <p:nvPr/>
        </p:nvPicPr>
        <p:blipFill>
          <a:blip r:embed="rId2"/>
          <a:srcRect/>
          <a:stretch>
            <a:fillRect/>
          </a:stretch>
        </p:blipFill>
        <p:spPr bwMode="auto">
          <a:xfrm>
            <a:off x="3505200" y="76200"/>
            <a:ext cx="5578475" cy="6705600"/>
          </a:xfrm>
          <a:prstGeom prst="rect">
            <a:avLst/>
          </a:prstGeom>
          <a:noFill/>
        </p:spPr>
      </p:pic>
      <p:sp>
        <p:nvSpPr>
          <p:cNvPr id="48135" name="Text Box 7"/>
          <p:cNvSpPr txBox="1">
            <a:spLocks noChangeArrowheads="1"/>
          </p:cNvSpPr>
          <p:nvPr/>
        </p:nvSpPr>
        <p:spPr bwMode="auto">
          <a:xfrm>
            <a:off x="0" y="2514600"/>
            <a:ext cx="3276600" cy="2190750"/>
          </a:xfrm>
          <a:prstGeom prst="rect">
            <a:avLst/>
          </a:prstGeom>
          <a:noFill/>
          <a:ln w="9525">
            <a:noFill/>
            <a:miter lim="800000"/>
            <a:headEnd/>
            <a:tailEnd/>
          </a:ln>
          <a:effectLst/>
        </p:spPr>
        <p:txBody>
          <a:bodyPr lIns="0" tIns="0" rIns="0" bIns="0">
            <a:spAutoFit/>
          </a:bodyPr>
          <a:lstStyle/>
          <a:p>
            <a:pPr algn="r">
              <a:tabLst>
                <a:tab pos="0" algn="l"/>
                <a:tab pos="914400" algn="l"/>
                <a:tab pos="1828800" algn="l"/>
                <a:tab pos="2743200" algn="l"/>
                <a:tab pos="3657600" algn="l"/>
                <a:tab pos="4572000" algn="l"/>
                <a:tab pos="5486400" algn="l"/>
                <a:tab pos="6400800" algn="l"/>
                <a:tab pos="7315200" algn="l"/>
                <a:tab pos="8229600" algn="l"/>
                <a:tab pos="9144000" algn="l"/>
                <a:tab pos="10058400" algn="l"/>
                <a:tab pos="10972800" algn="l"/>
              </a:tabLst>
            </a:pPr>
            <a:r>
              <a:rPr lang="en-US" sz="2400" b="1">
                <a:solidFill>
                  <a:schemeClr val="accent1"/>
                </a:solidFill>
                <a:latin typeface="Eurostile" pitchFamily="34" charset="0"/>
              </a:rPr>
              <a:t>Michelangelo</a:t>
            </a:r>
            <a:r>
              <a:rPr lang="en-US" sz="2400">
                <a:solidFill>
                  <a:schemeClr val="accent1"/>
                </a:solidFill>
                <a:latin typeface="Eurostile" pitchFamily="34" charset="0"/>
              </a:rPr>
              <a:t/>
            </a:r>
            <a:br>
              <a:rPr lang="en-US" sz="2400">
                <a:solidFill>
                  <a:schemeClr val="accent1"/>
                </a:solidFill>
                <a:latin typeface="Eurostile" pitchFamily="34" charset="0"/>
              </a:rPr>
            </a:br>
            <a:r>
              <a:rPr lang="en-US" sz="2400">
                <a:solidFill>
                  <a:schemeClr val="bg1"/>
                </a:solidFill>
                <a:latin typeface="Eurostile" pitchFamily="34" charset="0"/>
              </a:rPr>
              <a:t>The </a:t>
            </a:r>
            <a:r>
              <a:rPr lang="en-US" sz="2400" i="1">
                <a:solidFill>
                  <a:schemeClr val="bg1"/>
                </a:solidFill>
                <a:latin typeface="Eurostile" pitchFamily="34" charset="0"/>
              </a:rPr>
              <a:t>Last Judgment</a:t>
            </a:r>
            <a:r>
              <a:rPr lang="en-US" sz="2400">
                <a:solidFill>
                  <a:schemeClr val="bg1"/>
                </a:solidFill>
                <a:latin typeface="Eurostile" pitchFamily="34" charset="0"/>
              </a:rPr>
              <a:t/>
            </a:r>
            <a:br>
              <a:rPr lang="en-US" sz="2400">
                <a:solidFill>
                  <a:schemeClr val="bg1"/>
                </a:solidFill>
                <a:latin typeface="Eurostile" pitchFamily="34" charset="0"/>
              </a:rPr>
            </a:br>
            <a:r>
              <a:rPr lang="en-US" sz="2400">
                <a:solidFill>
                  <a:schemeClr val="bg1"/>
                </a:solidFill>
                <a:latin typeface="Eurostile" pitchFamily="34" charset="0"/>
              </a:rPr>
              <a:t>Fresco</a:t>
            </a:r>
          </a:p>
          <a:p>
            <a:pPr algn="r">
              <a:tabLst>
                <a:tab pos="0" algn="l"/>
                <a:tab pos="914400" algn="l"/>
                <a:tab pos="1828800" algn="l"/>
                <a:tab pos="2743200" algn="l"/>
                <a:tab pos="3657600" algn="l"/>
                <a:tab pos="4572000" algn="l"/>
                <a:tab pos="5486400" algn="l"/>
                <a:tab pos="6400800" algn="l"/>
                <a:tab pos="7315200" algn="l"/>
                <a:tab pos="8229600" algn="l"/>
                <a:tab pos="9144000" algn="l"/>
                <a:tab pos="10058400" algn="l"/>
                <a:tab pos="10972800" algn="l"/>
              </a:tabLst>
            </a:pPr>
            <a:r>
              <a:rPr lang="en-US" sz="2400">
                <a:solidFill>
                  <a:schemeClr val="bg1"/>
                </a:solidFill>
                <a:latin typeface="Eurostile" pitchFamily="34" charset="0"/>
              </a:rPr>
              <a:t>Sistine Chapel, Italy</a:t>
            </a:r>
            <a:br>
              <a:rPr lang="en-US" sz="2400">
                <a:solidFill>
                  <a:schemeClr val="bg1"/>
                </a:solidFill>
                <a:latin typeface="Eurostile" pitchFamily="34" charset="0"/>
              </a:rPr>
            </a:br>
            <a:r>
              <a:rPr lang="en-US" sz="2400" b="1">
                <a:solidFill>
                  <a:schemeClr val="bg1"/>
                </a:solidFill>
                <a:latin typeface="Eurostile" pitchFamily="34" charset="0"/>
              </a:rPr>
              <a:t>1541.</a:t>
            </a:r>
          </a:p>
          <a:p>
            <a:pPr algn="r">
              <a:tabLst>
                <a:tab pos="0" algn="l"/>
                <a:tab pos="914400" algn="l"/>
                <a:tab pos="1828800" algn="l"/>
                <a:tab pos="2743200" algn="l"/>
                <a:tab pos="3657600" algn="l"/>
                <a:tab pos="4572000" algn="l"/>
                <a:tab pos="5486400" algn="l"/>
                <a:tab pos="6400800" algn="l"/>
                <a:tab pos="7315200" algn="l"/>
                <a:tab pos="8229600" algn="l"/>
                <a:tab pos="9144000" algn="l"/>
                <a:tab pos="10058400" algn="l"/>
                <a:tab pos="10972800" algn="l"/>
              </a:tabLst>
            </a:pPr>
            <a:endParaRPr lang="en-US" sz="2400" b="1">
              <a:solidFill>
                <a:schemeClr val="bg1"/>
              </a:solidFill>
              <a:latin typeface="Eurostile" pitchFamily="34"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8" name="Picture 4" descr="biago"/>
          <p:cNvPicPr>
            <a:picLocks noChangeAspect="1" noChangeArrowheads="1"/>
          </p:cNvPicPr>
          <p:nvPr/>
        </p:nvPicPr>
        <p:blipFill>
          <a:blip r:embed="rId2"/>
          <a:srcRect/>
          <a:stretch>
            <a:fillRect/>
          </a:stretch>
        </p:blipFill>
        <p:spPr bwMode="auto">
          <a:xfrm>
            <a:off x="2743200" y="0"/>
            <a:ext cx="3594100" cy="6858000"/>
          </a:xfrm>
          <a:prstGeom prst="rect">
            <a:avLst/>
          </a:prstGeom>
          <a:noFill/>
        </p:spPr>
      </p:pic>
      <p:sp>
        <p:nvSpPr>
          <p:cNvPr id="47109" name="Text Box 5"/>
          <p:cNvSpPr txBox="1">
            <a:spLocks noChangeArrowheads="1"/>
          </p:cNvSpPr>
          <p:nvPr/>
        </p:nvSpPr>
        <p:spPr bwMode="auto">
          <a:xfrm>
            <a:off x="304800" y="2286000"/>
            <a:ext cx="2209800" cy="1465263"/>
          </a:xfrm>
          <a:prstGeom prst="rect">
            <a:avLst/>
          </a:prstGeom>
          <a:noFill/>
          <a:ln w="9525">
            <a:noFill/>
            <a:miter lim="800000"/>
            <a:headEnd/>
            <a:tailEnd/>
          </a:ln>
          <a:effectLst/>
        </p:spPr>
        <p:txBody>
          <a:bodyPr>
            <a:spAutoFit/>
          </a:bodyPr>
          <a:lstStyle/>
          <a:p>
            <a:pPr algn="r">
              <a:spcBef>
                <a:spcPct val="50000"/>
              </a:spcBef>
            </a:pPr>
            <a:r>
              <a:rPr lang="en-US" b="1">
                <a:solidFill>
                  <a:schemeClr val="bg1"/>
                </a:solidFill>
                <a:latin typeface="Eurostile" pitchFamily="34" charset="0"/>
              </a:rPr>
              <a:t>Biago da Cesena</a:t>
            </a:r>
            <a:r>
              <a:rPr lang="en-US">
                <a:solidFill>
                  <a:schemeClr val="bg1"/>
                </a:solidFill>
                <a:latin typeface="Eurostile" pitchFamily="34" charset="0"/>
              </a:rPr>
              <a:t/>
            </a:r>
            <a:br>
              <a:rPr lang="en-US">
                <a:solidFill>
                  <a:schemeClr val="bg1"/>
                </a:solidFill>
                <a:latin typeface="Eurostile" pitchFamily="34" charset="0"/>
              </a:rPr>
            </a:br>
            <a:r>
              <a:rPr lang="en-US">
                <a:solidFill>
                  <a:schemeClr val="bg1"/>
                </a:solidFill>
                <a:latin typeface="Eurostile" pitchFamily="34" charset="0"/>
              </a:rPr>
              <a:t>(the Pope’s Master of Ceremonies) painted as Minos, Ruler of Hell</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ext Box 2"/>
          <p:cNvSpPr txBox="1">
            <a:spLocks/>
          </p:cNvSpPr>
          <p:nvPr/>
        </p:nvSpPr>
        <p:spPr bwMode="auto">
          <a:xfrm>
            <a:off x="0" y="0"/>
            <a:ext cx="4495800" cy="641350"/>
          </a:xfrm>
          <a:prstGeom prst="rect">
            <a:avLst/>
          </a:prstGeom>
          <a:noFill/>
          <a:ln w="25400">
            <a:noFill/>
            <a:miter lim="800000"/>
            <a:headEnd/>
            <a:tailEnd/>
          </a:ln>
          <a:effectLst/>
        </p:spPr>
        <p:txBody>
          <a:bodyPr>
            <a:spAutoFit/>
          </a:bodyPr>
          <a:lstStyle/>
          <a:p>
            <a:pPr>
              <a:spcBef>
                <a:spcPct val="50000"/>
              </a:spcBef>
              <a:tabLst>
                <a:tab pos="838200" algn="l"/>
              </a:tabLst>
            </a:pPr>
            <a:r>
              <a:rPr lang="en-US" sz="3600">
                <a:solidFill>
                  <a:srgbClr val="B6CFE6"/>
                </a:solidFill>
                <a:latin typeface="Eurostile" pitchFamily="34" charset="0"/>
              </a:rPr>
              <a:t>Michelangelo</a:t>
            </a:r>
          </a:p>
        </p:txBody>
      </p:sp>
      <p:pic>
        <p:nvPicPr>
          <p:cNvPr id="29700" name="Picture 4" descr="michelangelo_pieta2big"/>
          <p:cNvPicPr>
            <a:picLocks noChangeAspect="1" noChangeArrowheads="1"/>
          </p:cNvPicPr>
          <p:nvPr/>
        </p:nvPicPr>
        <p:blipFill>
          <a:blip r:embed="rId2">
            <a:lum contrast="6000"/>
          </a:blip>
          <a:srcRect/>
          <a:stretch>
            <a:fillRect/>
          </a:stretch>
        </p:blipFill>
        <p:spPr bwMode="auto">
          <a:xfrm>
            <a:off x="0" y="914400"/>
            <a:ext cx="5600700" cy="5610225"/>
          </a:xfrm>
          <a:prstGeom prst="rect">
            <a:avLst/>
          </a:prstGeom>
          <a:noFill/>
        </p:spPr>
      </p:pic>
      <p:sp>
        <p:nvSpPr>
          <p:cNvPr id="29701" name="Text Box 5"/>
          <p:cNvSpPr txBox="1">
            <a:spLocks noChangeArrowheads="1"/>
          </p:cNvSpPr>
          <p:nvPr/>
        </p:nvSpPr>
        <p:spPr bwMode="auto">
          <a:xfrm>
            <a:off x="4267200" y="228600"/>
            <a:ext cx="4495800" cy="641350"/>
          </a:xfrm>
          <a:prstGeom prst="rect">
            <a:avLst/>
          </a:prstGeom>
          <a:noFill/>
          <a:ln w="9525">
            <a:noFill/>
            <a:miter lim="800000"/>
            <a:headEnd/>
            <a:tailEnd/>
          </a:ln>
          <a:effectLst/>
        </p:spPr>
        <p:txBody>
          <a:bodyPr>
            <a:spAutoFit/>
          </a:bodyPr>
          <a:lstStyle/>
          <a:p>
            <a:pPr algn="r">
              <a:spcBef>
                <a:spcPct val="50000"/>
              </a:spcBef>
            </a:pPr>
            <a:r>
              <a:rPr lang="en-US" b="1">
                <a:solidFill>
                  <a:schemeClr val="accent1"/>
                </a:solidFill>
                <a:latin typeface="Eurostile" pitchFamily="34" charset="0"/>
              </a:rPr>
              <a:t>Michelangelo,</a:t>
            </a:r>
            <a:r>
              <a:rPr lang="en-US" b="1">
                <a:solidFill>
                  <a:schemeClr val="bg1"/>
                </a:solidFill>
                <a:latin typeface="Eurostile" pitchFamily="34" charset="0"/>
              </a:rPr>
              <a:t> </a:t>
            </a:r>
            <a:r>
              <a:rPr lang="en-US" i="1">
                <a:solidFill>
                  <a:schemeClr val="bg1"/>
                </a:solidFill>
                <a:latin typeface="Eurostile" pitchFamily="34" charset="0"/>
              </a:rPr>
              <a:t>Pietà, </a:t>
            </a:r>
            <a:r>
              <a:rPr lang="en-US">
                <a:solidFill>
                  <a:schemeClr val="bg1"/>
                </a:solidFill>
                <a:latin typeface="Eurostile" pitchFamily="34" charset="0"/>
              </a:rPr>
              <a:t>from Old St. Peter’s, c1500, Marble, height 5’8.5”</a:t>
            </a:r>
            <a:endParaRPr lang="en-US" i="1">
              <a:solidFill>
                <a:schemeClr val="bg1"/>
              </a:solidFill>
              <a:latin typeface="Eurostile" pitchFamily="34" charset="0"/>
            </a:endParaRPr>
          </a:p>
        </p:txBody>
      </p:sp>
      <p:sp>
        <p:nvSpPr>
          <p:cNvPr id="29702" name="Text Box 6"/>
          <p:cNvSpPr txBox="1">
            <a:spLocks noChangeArrowheads="1"/>
          </p:cNvSpPr>
          <p:nvPr/>
        </p:nvSpPr>
        <p:spPr bwMode="auto">
          <a:xfrm>
            <a:off x="5791200" y="1143000"/>
            <a:ext cx="2895600" cy="5178425"/>
          </a:xfrm>
          <a:prstGeom prst="rect">
            <a:avLst/>
          </a:prstGeom>
          <a:noFill/>
          <a:ln w="9525">
            <a:noFill/>
            <a:miter lim="800000"/>
            <a:headEnd/>
            <a:tailEnd/>
          </a:ln>
          <a:effectLst/>
        </p:spPr>
        <p:txBody>
          <a:bodyPr>
            <a:spAutoFit/>
          </a:bodyPr>
          <a:lstStyle/>
          <a:p>
            <a:pPr algn="r">
              <a:spcBef>
                <a:spcPct val="50000"/>
              </a:spcBef>
            </a:pPr>
            <a:r>
              <a:rPr lang="en-US">
                <a:solidFill>
                  <a:schemeClr val="bg1"/>
                </a:solidFill>
                <a:latin typeface="Eurostile" pitchFamily="34" charset="0"/>
              </a:rPr>
              <a:t>Pietà = Virgin Mary holding and mourning dead Christ</a:t>
            </a:r>
          </a:p>
          <a:p>
            <a:pPr algn="r">
              <a:spcBef>
                <a:spcPct val="50000"/>
              </a:spcBef>
            </a:pPr>
            <a:r>
              <a:rPr lang="en-US">
                <a:solidFill>
                  <a:schemeClr val="bg1"/>
                </a:solidFill>
                <a:latin typeface="Eurostile" pitchFamily="34" charset="0"/>
              </a:rPr>
              <a:t>Italian for “compassion”</a:t>
            </a:r>
          </a:p>
          <a:p>
            <a:pPr algn="r">
              <a:spcBef>
                <a:spcPct val="50000"/>
              </a:spcBef>
            </a:pPr>
            <a:endParaRPr lang="en-US">
              <a:solidFill>
                <a:schemeClr val="bg1"/>
              </a:solidFill>
              <a:latin typeface="Eurostile" pitchFamily="34" charset="0"/>
            </a:endParaRPr>
          </a:p>
          <a:p>
            <a:pPr algn="r">
              <a:spcBef>
                <a:spcPct val="50000"/>
              </a:spcBef>
            </a:pPr>
            <a:r>
              <a:rPr lang="en-US">
                <a:solidFill>
                  <a:schemeClr val="bg1"/>
                </a:solidFill>
                <a:latin typeface="Eurostile" pitchFamily="34" charset="0"/>
              </a:rPr>
              <a:t>Popular in Northern Europe, but rare in Italy</a:t>
            </a:r>
          </a:p>
          <a:p>
            <a:pPr algn="r">
              <a:spcBef>
                <a:spcPct val="50000"/>
              </a:spcBef>
            </a:pPr>
            <a:endParaRPr lang="en-US">
              <a:solidFill>
                <a:schemeClr val="bg1"/>
              </a:solidFill>
              <a:latin typeface="Eurostile" pitchFamily="34" charset="0"/>
            </a:endParaRPr>
          </a:p>
          <a:p>
            <a:pPr algn="r">
              <a:spcBef>
                <a:spcPct val="50000"/>
              </a:spcBef>
            </a:pPr>
            <a:r>
              <a:rPr lang="en-US">
                <a:solidFill>
                  <a:schemeClr val="bg1"/>
                </a:solidFill>
                <a:latin typeface="Eurostile" pitchFamily="34" charset="0"/>
              </a:rPr>
              <a:t>Made by Michelangelo when he was 24</a:t>
            </a:r>
          </a:p>
          <a:p>
            <a:pPr algn="r">
              <a:spcBef>
                <a:spcPct val="50000"/>
              </a:spcBef>
            </a:pPr>
            <a:endParaRPr lang="en-US">
              <a:solidFill>
                <a:schemeClr val="bg1"/>
              </a:solidFill>
              <a:latin typeface="Eurostile" pitchFamily="34" charset="0"/>
            </a:endParaRPr>
          </a:p>
          <a:p>
            <a:pPr algn="r">
              <a:spcBef>
                <a:spcPct val="50000"/>
              </a:spcBef>
            </a:pPr>
            <a:r>
              <a:rPr lang="en-US">
                <a:solidFill>
                  <a:schemeClr val="bg1"/>
                </a:solidFill>
                <a:latin typeface="Eurostile" pitchFamily="34" charset="0"/>
              </a:rPr>
              <a:t>Only major work that has Michelangelo’s signature on it (on the strap across her chest)</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21" name="Picture 5" descr="pieta"/>
          <p:cNvPicPr>
            <a:picLocks noChangeAspect="1" noChangeArrowheads="1"/>
          </p:cNvPicPr>
          <p:nvPr/>
        </p:nvPicPr>
        <p:blipFill>
          <a:blip r:embed="rId2">
            <a:lum contrast="12000"/>
          </a:blip>
          <a:srcRect/>
          <a:stretch>
            <a:fillRect/>
          </a:stretch>
        </p:blipFill>
        <p:spPr bwMode="auto">
          <a:xfrm>
            <a:off x="0" y="0"/>
            <a:ext cx="4930775" cy="6858000"/>
          </a:xfrm>
          <a:prstGeom prst="rect">
            <a:avLst/>
          </a:prstGeom>
          <a:noFill/>
        </p:spPr>
      </p:pic>
      <p:sp>
        <p:nvSpPr>
          <p:cNvPr id="34822" name="Text Box 6"/>
          <p:cNvSpPr txBox="1">
            <a:spLocks noChangeArrowheads="1"/>
          </p:cNvSpPr>
          <p:nvPr/>
        </p:nvSpPr>
        <p:spPr bwMode="auto">
          <a:xfrm>
            <a:off x="5181600" y="2651125"/>
            <a:ext cx="3733800" cy="701675"/>
          </a:xfrm>
          <a:prstGeom prst="rect">
            <a:avLst/>
          </a:prstGeom>
          <a:noFill/>
          <a:ln w="9525">
            <a:noFill/>
            <a:miter lim="800000"/>
            <a:headEnd/>
            <a:tailEnd/>
          </a:ln>
          <a:effectLst/>
        </p:spPr>
        <p:txBody>
          <a:bodyPr>
            <a:spAutoFit/>
          </a:bodyPr>
          <a:lstStyle/>
          <a:p>
            <a:pPr>
              <a:spcBef>
                <a:spcPct val="50000"/>
              </a:spcBef>
            </a:pPr>
            <a:r>
              <a:rPr lang="en-US" sz="2000" b="1">
                <a:solidFill>
                  <a:schemeClr val="folHlink"/>
                </a:solidFill>
                <a:latin typeface="Verdana" pitchFamily="34" charset="0"/>
              </a:rPr>
              <a:t>Rogier Van Der Weyden,</a:t>
            </a:r>
            <a:r>
              <a:rPr lang="en-US" sz="2000">
                <a:solidFill>
                  <a:schemeClr val="bg1"/>
                </a:solidFill>
                <a:latin typeface="Verdana" pitchFamily="34" charset="0"/>
              </a:rPr>
              <a:t> </a:t>
            </a:r>
            <a:r>
              <a:rPr lang="en-US" sz="2000" i="1">
                <a:solidFill>
                  <a:schemeClr val="bg1"/>
                </a:solidFill>
                <a:latin typeface="Verdana" pitchFamily="34" charset="0"/>
              </a:rPr>
              <a:t>Pieta</a:t>
            </a:r>
            <a:r>
              <a:rPr lang="en-US" sz="2000">
                <a:solidFill>
                  <a:schemeClr val="bg1"/>
                </a:solidFill>
                <a:latin typeface="Verdana" pitchFamily="34" charset="0"/>
              </a:rPr>
              <a:t>, 1450, Oil on Panel.</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0" name="Text Box 4"/>
          <p:cNvSpPr txBox="1">
            <a:spLocks/>
          </p:cNvSpPr>
          <p:nvPr/>
        </p:nvSpPr>
        <p:spPr bwMode="auto">
          <a:xfrm>
            <a:off x="0" y="0"/>
            <a:ext cx="4495800" cy="641350"/>
          </a:xfrm>
          <a:prstGeom prst="rect">
            <a:avLst/>
          </a:prstGeom>
          <a:noFill/>
          <a:ln w="25400">
            <a:noFill/>
            <a:miter lim="800000"/>
            <a:headEnd/>
            <a:tailEnd/>
          </a:ln>
          <a:effectLst/>
        </p:spPr>
        <p:txBody>
          <a:bodyPr>
            <a:spAutoFit/>
          </a:bodyPr>
          <a:lstStyle/>
          <a:p>
            <a:pPr>
              <a:spcBef>
                <a:spcPct val="50000"/>
              </a:spcBef>
              <a:tabLst>
                <a:tab pos="838200" algn="l"/>
              </a:tabLst>
            </a:pPr>
            <a:r>
              <a:rPr lang="en-US" sz="3600">
                <a:solidFill>
                  <a:srgbClr val="B6CFE6"/>
                </a:solidFill>
                <a:latin typeface="Eurostile" pitchFamily="34" charset="0"/>
              </a:rPr>
              <a:t>Michelangelo</a:t>
            </a:r>
          </a:p>
        </p:txBody>
      </p:sp>
      <p:pic>
        <p:nvPicPr>
          <p:cNvPr id="24581" name="Picture 5" descr="michelangelo_pieta2big"/>
          <p:cNvPicPr>
            <a:picLocks noChangeAspect="1" noChangeArrowheads="1"/>
          </p:cNvPicPr>
          <p:nvPr/>
        </p:nvPicPr>
        <p:blipFill>
          <a:blip r:embed="rId2"/>
          <a:srcRect l="46463" t="24448" r="31036" b="48387"/>
          <a:stretch>
            <a:fillRect/>
          </a:stretch>
        </p:blipFill>
        <p:spPr bwMode="auto">
          <a:xfrm>
            <a:off x="304800" y="838200"/>
            <a:ext cx="4800600" cy="5805488"/>
          </a:xfrm>
          <a:prstGeom prst="rect">
            <a:avLst/>
          </a:prstGeom>
          <a:noFill/>
        </p:spPr>
      </p:pic>
      <p:pic>
        <p:nvPicPr>
          <p:cNvPr id="24583" name="Picture 7" descr="signature"/>
          <p:cNvPicPr>
            <a:picLocks noChangeAspect="1" noChangeArrowheads="1"/>
          </p:cNvPicPr>
          <p:nvPr/>
        </p:nvPicPr>
        <p:blipFill>
          <a:blip r:embed="rId3"/>
          <a:srcRect/>
          <a:stretch>
            <a:fillRect/>
          </a:stretch>
        </p:blipFill>
        <p:spPr bwMode="auto">
          <a:xfrm>
            <a:off x="5257800" y="1143000"/>
            <a:ext cx="3657600" cy="1303338"/>
          </a:xfrm>
          <a:prstGeom prst="rect">
            <a:avLst/>
          </a:prstGeom>
          <a:noFill/>
        </p:spPr>
      </p:pic>
      <p:sp>
        <p:nvSpPr>
          <p:cNvPr id="24584" name="Text Box 8"/>
          <p:cNvSpPr txBox="1">
            <a:spLocks noChangeArrowheads="1"/>
          </p:cNvSpPr>
          <p:nvPr/>
        </p:nvSpPr>
        <p:spPr bwMode="auto">
          <a:xfrm>
            <a:off x="5318125" y="3236913"/>
            <a:ext cx="3368675" cy="2289175"/>
          </a:xfrm>
          <a:prstGeom prst="rect">
            <a:avLst/>
          </a:prstGeom>
          <a:noFill/>
          <a:ln w="9525">
            <a:noFill/>
            <a:miter lim="800000"/>
            <a:headEnd/>
            <a:tailEnd/>
          </a:ln>
          <a:effectLst/>
        </p:spPr>
        <p:txBody>
          <a:bodyPr>
            <a:spAutoFit/>
          </a:bodyPr>
          <a:lstStyle/>
          <a:p>
            <a:r>
              <a:rPr lang="en-US" sz="3600">
                <a:solidFill>
                  <a:schemeClr val="bg1"/>
                </a:solidFill>
                <a:latin typeface="Eurostile" pitchFamily="34" charset="0"/>
              </a:rPr>
              <a:t>Latin for “Michelangelo Buonarroti Made This”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60" name="Picture 4" descr="St"/>
          <p:cNvPicPr>
            <a:picLocks noChangeAspect="1" noChangeArrowheads="1"/>
          </p:cNvPicPr>
          <p:nvPr/>
        </p:nvPicPr>
        <p:blipFill>
          <a:blip r:embed="rId2"/>
          <a:srcRect/>
          <a:stretch>
            <a:fillRect/>
          </a:stretch>
        </p:blipFill>
        <p:spPr bwMode="auto">
          <a:xfrm>
            <a:off x="2743200" y="0"/>
            <a:ext cx="4559300" cy="6858000"/>
          </a:xfrm>
          <a:prstGeom prst="rect">
            <a:avLst/>
          </a:prstGeom>
          <a:noFill/>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6" name="Text Box 4"/>
          <p:cNvSpPr txBox="1">
            <a:spLocks/>
          </p:cNvSpPr>
          <p:nvPr/>
        </p:nvSpPr>
        <p:spPr bwMode="auto">
          <a:xfrm>
            <a:off x="0" y="0"/>
            <a:ext cx="4495800" cy="641350"/>
          </a:xfrm>
          <a:prstGeom prst="rect">
            <a:avLst/>
          </a:prstGeom>
          <a:noFill/>
          <a:ln w="25400">
            <a:noFill/>
            <a:miter lim="800000"/>
            <a:headEnd/>
            <a:tailEnd/>
          </a:ln>
          <a:effectLst/>
        </p:spPr>
        <p:txBody>
          <a:bodyPr>
            <a:spAutoFit/>
          </a:bodyPr>
          <a:lstStyle/>
          <a:p>
            <a:pPr>
              <a:spcBef>
                <a:spcPct val="50000"/>
              </a:spcBef>
              <a:tabLst>
                <a:tab pos="838200" algn="l"/>
              </a:tabLst>
            </a:pPr>
            <a:r>
              <a:rPr lang="en-US" sz="3600">
                <a:solidFill>
                  <a:srgbClr val="B6CFE6"/>
                </a:solidFill>
                <a:latin typeface="Verdana" pitchFamily="34" charset="0"/>
              </a:rPr>
              <a:t>Michelangelo</a:t>
            </a:r>
          </a:p>
        </p:txBody>
      </p:sp>
      <p:pic>
        <p:nvPicPr>
          <p:cNvPr id="23558" name="Picture 6" descr="Image:Mychaljudgepieta.jpg"/>
          <p:cNvPicPr>
            <a:picLocks noChangeAspect="1" noChangeArrowheads="1"/>
          </p:cNvPicPr>
          <p:nvPr/>
        </p:nvPicPr>
        <p:blipFill>
          <a:blip r:embed="rId2"/>
          <a:srcRect/>
          <a:stretch>
            <a:fillRect/>
          </a:stretch>
        </p:blipFill>
        <p:spPr bwMode="auto">
          <a:xfrm>
            <a:off x="609600" y="914400"/>
            <a:ext cx="8229600" cy="5505450"/>
          </a:xfrm>
          <a:prstGeom prst="rect">
            <a:avLst/>
          </a:prstGeom>
          <a:noFill/>
        </p:spPr>
      </p:pic>
      <p:sp>
        <p:nvSpPr>
          <p:cNvPr id="23559" name="Text Box 7"/>
          <p:cNvSpPr txBox="1">
            <a:spLocks noChangeArrowheads="1"/>
          </p:cNvSpPr>
          <p:nvPr/>
        </p:nvSpPr>
        <p:spPr bwMode="auto">
          <a:xfrm>
            <a:off x="5638800" y="381000"/>
            <a:ext cx="3124200" cy="366713"/>
          </a:xfrm>
          <a:prstGeom prst="rect">
            <a:avLst/>
          </a:prstGeom>
          <a:noFill/>
          <a:ln w="9525">
            <a:noFill/>
            <a:miter lim="800000"/>
            <a:headEnd/>
            <a:tailEnd/>
          </a:ln>
          <a:effectLst/>
        </p:spPr>
        <p:txBody>
          <a:bodyPr>
            <a:spAutoFit/>
          </a:bodyPr>
          <a:lstStyle/>
          <a:p>
            <a:pPr algn="r">
              <a:spcBef>
                <a:spcPct val="50000"/>
              </a:spcBef>
            </a:pPr>
            <a:r>
              <a:rPr lang="en-US" b="1">
                <a:solidFill>
                  <a:srgbClr val="D2FFA5"/>
                </a:solidFill>
                <a:latin typeface="Verdana" pitchFamily="34" charset="0"/>
              </a:rPr>
              <a:t>“An American Pietà”</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6" name="Text Box 4"/>
          <p:cNvSpPr txBox="1">
            <a:spLocks noChangeArrowheads="1"/>
          </p:cNvSpPr>
          <p:nvPr/>
        </p:nvSpPr>
        <p:spPr bwMode="auto">
          <a:xfrm>
            <a:off x="152400" y="1219200"/>
            <a:ext cx="914400" cy="3743325"/>
          </a:xfrm>
          <a:prstGeom prst="rect">
            <a:avLst/>
          </a:prstGeom>
          <a:noFill/>
          <a:ln w="9525">
            <a:noFill/>
            <a:miter lim="800000"/>
            <a:headEnd/>
            <a:tailEnd/>
          </a:ln>
          <a:effectLst/>
        </p:spPr>
        <p:txBody>
          <a:bodyPr>
            <a:spAutoFit/>
          </a:bodyPr>
          <a:lstStyle/>
          <a:p>
            <a:pPr>
              <a:spcBef>
                <a:spcPct val="50000"/>
              </a:spcBef>
            </a:pPr>
            <a:r>
              <a:rPr lang="en-US" sz="2400" b="1">
                <a:solidFill>
                  <a:schemeClr val="bg1"/>
                </a:solidFill>
                <a:latin typeface="Eurostile" pitchFamily="34" charset="0"/>
              </a:rPr>
              <a:t>1506</a:t>
            </a:r>
          </a:p>
          <a:p>
            <a:pPr>
              <a:spcBef>
                <a:spcPct val="50000"/>
              </a:spcBef>
            </a:pPr>
            <a:endParaRPr lang="en-US" sz="2400" b="1">
              <a:solidFill>
                <a:schemeClr val="bg1"/>
              </a:solidFill>
              <a:latin typeface="Eurostile" pitchFamily="34" charset="0"/>
            </a:endParaRPr>
          </a:p>
          <a:p>
            <a:pPr>
              <a:spcBef>
                <a:spcPct val="50000"/>
              </a:spcBef>
            </a:pPr>
            <a:endParaRPr lang="en-US" sz="2400" b="1">
              <a:solidFill>
                <a:schemeClr val="bg1"/>
              </a:solidFill>
              <a:latin typeface="Eurostile" pitchFamily="34" charset="0"/>
            </a:endParaRPr>
          </a:p>
          <a:p>
            <a:pPr>
              <a:spcBef>
                <a:spcPct val="50000"/>
              </a:spcBef>
            </a:pPr>
            <a:r>
              <a:rPr lang="en-US" sz="2400" b="1">
                <a:solidFill>
                  <a:schemeClr val="bg1"/>
                </a:solidFill>
                <a:latin typeface="Eurostile" pitchFamily="34" charset="0"/>
              </a:rPr>
              <a:t>1514</a:t>
            </a:r>
          </a:p>
          <a:p>
            <a:pPr>
              <a:spcBef>
                <a:spcPct val="50000"/>
              </a:spcBef>
            </a:pPr>
            <a:endParaRPr lang="en-US" sz="2400" b="1">
              <a:solidFill>
                <a:schemeClr val="bg1"/>
              </a:solidFill>
              <a:latin typeface="Eurostile" pitchFamily="34" charset="0"/>
            </a:endParaRPr>
          </a:p>
          <a:p>
            <a:pPr>
              <a:spcBef>
                <a:spcPct val="50000"/>
              </a:spcBef>
            </a:pPr>
            <a:endParaRPr lang="en-US" sz="2400" b="1">
              <a:solidFill>
                <a:schemeClr val="bg1"/>
              </a:solidFill>
              <a:latin typeface="Eurostile" pitchFamily="34" charset="0"/>
            </a:endParaRPr>
          </a:p>
          <a:p>
            <a:pPr>
              <a:spcBef>
                <a:spcPct val="50000"/>
              </a:spcBef>
            </a:pPr>
            <a:r>
              <a:rPr lang="en-US" sz="2400" b="1">
                <a:solidFill>
                  <a:schemeClr val="bg1"/>
                </a:solidFill>
                <a:latin typeface="Eurostile" pitchFamily="34" charset="0"/>
              </a:rPr>
              <a:t>1546</a:t>
            </a:r>
          </a:p>
        </p:txBody>
      </p:sp>
      <p:sp>
        <p:nvSpPr>
          <p:cNvPr id="49157" name="Text Box 5"/>
          <p:cNvSpPr txBox="1">
            <a:spLocks noChangeArrowheads="1"/>
          </p:cNvSpPr>
          <p:nvPr/>
        </p:nvSpPr>
        <p:spPr bwMode="auto">
          <a:xfrm>
            <a:off x="1143000" y="1247775"/>
            <a:ext cx="2590800" cy="1190625"/>
          </a:xfrm>
          <a:prstGeom prst="rect">
            <a:avLst/>
          </a:prstGeom>
          <a:noFill/>
          <a:ln w="9525">
            <a:noFill/>
            <a:miter lim="800000"/>
            <a:headEnd/>
            <a:tailEnd/>
          </a:ln>
          <a:effectLst/>
        </p:spPr>
        <p:txBody>
          <a:bodyPr>
            <a:spAutoFit/>
          </a:bodyPr>
          <a:lstStyle/>
          <a:p>
            <a:pPr>
              <a:spcBef>
                <a:spcPct val="50000"/>
              </a:spcBef>
            </a:pPr>
            <a:r>
              <a:rPr lang="en-US">
                <a:solidFill>
                  <a:schemeClr val="bg1"/>
                </a:solidFill>
                <a:latin typeface="Eurostile" pitchFamily="34" charset="0"/>
              </a:rPr>
              <a:t>Bramante designs a Greek-Cross plan for a new St. Peter’s to replace the old church.</a:t>
            </a:r>
          </a:p>
        </p:txBody>
      </p:sp>
      <p:sp>
        <p:nvSpPr>
          <p:cNvPr id="49158" name="Text Box 6"/>
          <p:cNvSpPr txBox="1">
            <a:spLocks noChangeArrowheads="1"/>
          </p:cNvSpPr>
          <p:nvPr/>
        </p:nvSpPr>
        <p:spPr bwMode="auto">
          <a:xfrm>
            <a:off x="1143000" y="2847975"/>
            <a:ext cx="2590800" cy="1190625"/>
          </a:xfrm>
          <a:prstGeom prst="rect">
            <a:avLst/>
          </a:prstGeom>
          <a:noFill/>
          <a:ln w="9525">
            <a:noFill/>
            <a:miter lim="800000"/>
            <a:headEnd/>
            <a:tailEnd/>
          </a:ln>
          <a:effectLst/>
        </p:spPr>
        <p:txBody>
          <a:bodyPr>
            <a:spAutoFit/>
          </a:bodyPr>
          <a:lstStyle/>
          <a:p>
            <a:pPr>
              <a:spcBef>
                <a:spcPct val="50000"/>
              </a:spcBef>
            </a:pPr>
            <a:r>
              <a:rPr lang="en-US">
                <a:solidFill>
                  <a:schemeClr val="bg1"/>
                </a:solidFill>
                <a:latin typeface="Eurostile" pitchFamily="34" charset="0"/>
              </a:rPr>
              <a:t>Bramante dies, and the building of the church is put on hold for over 30 years.</a:t>
            </a:r>
          </a:p>
        </p:txBody>
      </p:sp>
      <p:sp>
        <p:nvSpPr>
          <p:cNvPr id="49159" name="Text Box 7"/>
          <p:cNvSpPr txBox="1">
            <a:spLocks noChangeArrowheads="1"/>
          </p:cNvSpPr>
          <p:nvPr/>
        </p:nvSpPr>
        <p:spPr bwMode="auto">
          <a:xfrm>
            <a:off x="1143000" y="4495800"/>
            <a:ext cx="2590800" cy="1190625"/>
          </a:xfrm>
          <a:prstGeom prst="rect">
            <a:avLst/>
          </a:prstGeom>
          <a:noFill/>
          <a:ln w="9525">
            <a:noFill/>
            <a:miter lim="800000"/>
            <a:headEnd/>
            <a:tailEnd/>
          </a:ln>
          <a:effectLst/>
        </p:spPr>
        <p:txBody>
          <a:bodyPr>
            <a:spAutoFit/>
          </a:bodyPr>
          <a:lstStyle/>
          <a:p>
            <a:pPr>
              <a:spcBef>
                <a:spcPct val="50000"/>
              </a:spcBef>
            </a:pPr>
            <a:r>
              <a:rPr lang="en-US">
                <a:solidFill>
                  <a:schemeClr val="bg1"/>
                </a:solidFill>
                <a:latin typeface="Eurostile" pitchFamily="34" charset="0"/>
              </a:rPr>
              <a:t>Michelangelo becomes Chief Architect for the building of St. Peter’s… built up to the dome.</a:t>
            </a:r>
          </a:p>
        </p:txBody>
      </p:sp>
      <p:sp>
        <p:nvSpPr>
          <p:cNvPr id="49160" name="Text Box 8"/>
          <p:cNvSpPr txBox="1">
            <a:spLocks noChangeArrowheads="1"/>
          </p:cNvSpPr>
          <p:nvPr/>
        </p:nvSpPr>
        <p:spPr bwMode="auto">
          <a:xfrm>
            <a:off x="152400" y="304800"/>
            <a:ext cx="4343400" cy="641350"/>
          </a:xfrm>
          <a:prstGeom prst="rect">
            <a:avLst/>
          </a:prstGeom>
          <a:noFill/>
          <a:ln w="9525">
            <a:noFill/>
            <a:miter lim="800000"/>
            <a:headEnd/>
            <a:tailEnd/>
          </a:ln>
          <a:effectLst/>
        </p:spPr>
        <p:txBody>
          <a:bodyPr>
            <a:spAutoFit/>
          </a:bodyPr>
          <a:lstStyle/>
          <a:p>
            <a:pPr>
              <a:spcBef>
                <a:spcPct val="50000"/>
              </a:spcBef>
            </a:pPr>
            <a:r>
              <a:rPr lang="en-US" sz="3600" b="1">
                <a:solidFill>
                  <a:schemeClr val="accent1"/>
                </a:solidFill>
                <a:latin typeface="Eurostile" pitchFamily="34" charset="0"/>
              </a:rPr>
              <a:t>St. Peters, Rome</a:t>
            </a:r>
          </a:p>
        </p:txBody>
      </p:sp>
      <p:pic>
        <p:nvPicPr>
          <p:cNvPr id="49161" name="Picture 9" descr="Untitled-1 copy"/>
          <p:cNvPicPr>
            <a:picLocks noChangeAspect="1" noChangeArrowheads="1"/>
          </p:cNvPicPr>
          <p:nvPr/>
        </p:nvPicPr>
        <p:blipFill>
          <a:blip r:embed="rId2"/>
          <a:srcRect/>
          <a:stretch>
            <a:fillRect/>
          </a:stretch>
        </p:blipFill>
        <p:spPr bwMode="auto">
          <a:xfrm>
            <a:off x="4800600" y="152400"/>
            <a:ext cx="3098800" cy="3073400"/>
          </a:xfrm>
          <a:prstGeom prst="rect">
            <a:avLst/>
          </a:prstGeom>
          <a:noFill/>
        </p:spPr>
      </p:pic>
      <p:sp>
        <p:nvSpPr>
          <p:cNvPr id="49162" name="Line 10"/>
          <p:cNvSpPr>
            <a:spLocks noChangeShapeType="1"/>
          </p:cNvSpPr>
          <p:nvPr/>
        </p:nvSpPr>
        <p:spPr bwMode="auto">
          <a:xfrm>
            <a:off x="3657600" y="1676400"/>
            <a:ext cx="1905000" cy="0"/>
          </a:xfrm>
          <a:prstGeom prst="line">
            <a:avLst/>
          </a:prstGeom>
          <a:noFill/>
          <a:ln w="15875">
            <a:solidFill>
              <a:srgbClr val="99CCFF"/>
            </a:solidFill>
            <a:round/>
            <a:headEnd/>
            <a:tailEnd type="triangle" w="lg" len="lg"/>
          </a:ln>
          <a:effectLst/>
        </p:spPr>
        <p:txBody>
          <a:bodyPr/>
          <a:lstStyle/>
          <a:p>
            <a:endParaRPr lang="en-US"/>
          </a:p>
        </p:txBody>
      </p:sp>
      <p:pic>
        <p:nvPicPr>
          <p:cNvPr id="49163" name="Picture 11" descr="Untitled-2"/>
          <p:cNvPicPr>
            <a:picLocks noChangeAspect="1" noChangeArrowheads="1"/>
          </p:cNvPicPr>
          <p:nvPr/>
        </p:nvPicPr>
        <p:blipFill>
          <a:blip r:embed="rId3">
            <a:lum bright="-6000" contrast="18000"/>
          </a:blip>
          <a:srcRect/>
          <a:stretch>
            <a:fillRect/>
          </a:stretch>
        </p:blipFill>
        <p:spPr bwMode="auto">
          <a:xfrm>
            <a:off x="5029200" y="3429000"/>
            <a:ext cx="2660650" cy="3200400"/>
          </a:xfrm>
          <a:prstGeom prst="rect">
            <a:avLst/>
          </a:prstGeom>
          <a:noFill/>
        </p:spPr>
      </p:pic>
      <p:sp>
        <p:nvSpPr>
          <p:cNvPr id="49164" name="Line 12"/>
          <p:cNvSpPr>
            <a:spLocks noChangeShapeType="1"/>
          </p:cNvSpPr>
          <p:nvPr/>
        </p:nvSpPr>
        <p:spPr bwMode="auto">
          <a:xfrm>
            <a:off x="3810000" y="4724400"/>
            <a:ext cx="1905000" cy="0"/>
          </a:xfrm>
          <a:prstGeom prst="line">
            <a:avLst/>
          </a:prstGeom>
          <a:noFill/>
          <a:ln w="15875">
            <a:solidFill>
              <a:srgbClr val="99CCFF"/>
            </a:solidFill>
            <a:round/>
            <a:headEnd/>
            <a:tailEnd type="triangle" w="lg" len="lg"/>
          </a:ln>
          <a:effectLst/>
        </p:spPr>
        <p:txBody>
          <a:bodyPr/>
          <a:lstStyle/>
          <a:p>
            <a:endParaRPr 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 Box 2"/>
          <p:cNvSpPr txBox="1">
            <a:spLocks/>
          </p:cNvSpPr>
          <p:nvPr/>
        </p:nvSpPr>
        <p:spPr bwMode="auto">
          <a:xfrm>
            <a:off x="0" y="0"/>
            <a:ext cx="7543800" cy="641350"/>
          </a:xfrm>
          <a:prstGeom prst="rect">
            <a:avLst/>
          </a:prstGeom>
          <a:noFill/>
          <a:ln w="25400">
            <a:noFill/>
            <a:miter lim="800000"/>
            <a:headEnd/>
            <a:tailEnd/>
          </a:ln>
          <a:effectLst/>
        </p:spPr>
        <p:txBody>
          <a:bodyPr>
            <a:spAutoFit/>
          </a:bodyPr>
          <a:lstStyle/>
          <a:p>
            <a:pPr>
              <a:spcBef>
                <a:spcPct val="50000"/>
              </a:spcBef>
              <a:tabLst>
                <a:tab pos="838200" algn="l"/>
              </a:tabLst>
            </a:pPr>
            <a:r>
              <a:rPr lang="en-US" sz="3600">
                <a:solidFill>
                  <a:srgbClr val="B6CFE6"/>
                </a:solidFill>
                <a:latin typeface="Eurostile" pitchFamily="34" charset="0"/>
              </a:rPr>
              <a:t>Leonardo da Vinci</a:t>
            </a:r>
          </a:p>
        </p:txBody>
      </p:sp>
      <p:pic>
        <p:nvPicPr>
          <p:cNvPr id="6148" name="Picture 4" descr="daVinci-anatomical studies of shoulder-1510"/>
          <p:cNvPicPr>
            <a:picLocks noChangeAspect="1" noChangeArrowheads="1"/>
          </p:cNvPicPr>
          <p:nvPr/>
        </p:nvPicPr>
        <p:blipFill>
          <a:blip r:embed="rId2">
            <a:lum bright="-6000" contrast="6000"/>
          </a:blip>
          <a:srcRect/>
          <a:stretch>
            <a:fillRect/>
          </a:stretch>
        </p:blipFill>
        <p:spPr bwMode="auto">
          <a:xfrm>
            <a:off x="76200" y="838200"/>
            <a:ext cx="4179888" cy="5943600"/>
          </a:xfrm>
          <a:prstGeom prst="rect">
            <a:avLst/>
          </a:prstGeom>
          <a:noFill/>
          <a:ln w="9525">
            <a:solidFill>
              <a:schemeClr val="tx2"/>
            </a:solidFill>
            <a:miter lim="800000"/>
            <a:headEnd/>
            <a:tailEnd/>
          </a:ln>
        </p:spPr>
      </p:pic>
      <p:pic>
        <p:nvPicPr>
          <p:cNvPr id="6149" name="Picture 5" descr="DaVinci-drawing of a womans torso"/>
          <p:cNvPicPr>
            <a:picLocks noChangeAspect="1" noChangeArrowheads="1"/>
          </p:cNvPicPr>
          <p:nvPr/>
        </p:nvPicPr>
        <p:blipFill>
          <a:blip r:embed="rId3">
            <a:lum contrast="6000"/>
          </a:blip>
          <a:srcRect r="10019"/>
          <a:stretch>
            <a:fillRect/>
          </a:stretch>
        </p:blipFill>
        <p:spPr bwMode="auto">
          <a:xfrm>
            <a:off x="4343400" y="838200"/>
            <a:ext cx="4419600" cy="6019800"/>
          </a:xfrm>
          <a:prstGeom prst="rect">
            <a:avLst/>
          </a:prstGeom>
          <a:noFill/>
          <a:ln w="9525">
            <a:solidFill>
              <a:schemeClr val="tx2"/>
            </a:solidFill>
            <a:miter lim="800000"/>
            <a:headEnd/>
            <a:tailEnd/>
          </a:ln>
        </p:spPr>
      </p:pic>
      <p:sp>
        <p:nvSpPr>
          <p:cNvPr id="6150" name="Text Box 6"/>
          <p:cNvSpPr txBox="1">
            <a:spLocks noChangeArrowheads="1"/>
          </p:cNvSpPr>
          <p:nvPr/>
        </p:nvSpPr>
        <p:spPr bwMode="auto">
          <a:xfrm>
            <a:off x="4648200" y="228600"/>
            <a:ext cx="4038600" cy="366713"/>
          </a:xfrm>
          <a:prstGeom prst="rect">
            <a:avLst/>
          </a:prstGeom>
          <a:noFill/>
          <a:ln w="9525">
            <a:noFill/>
            <a:miter lim="800000"/>
            <a:headEnd/>
            <a:tailEnd/>
          </a:ln>
          <a:effectLst/>
        </p:spPr>
        <p:txBody>
          <a:bodyPr>
            <a:spAutoFit/>
          </a:bodyPr>
          <a:lstStyle/>
          <a:p>
            <a:pPr algn="r">
              <a:spcBef>
                <a:spcPct val="50000"/>
              </a:spcBef>
            </a:pPr>
            <a:r>
              <a:rPr lang="en-US">
                <a:solidFill>
                  <a:schemeClr val="bg1"/>
                </a:solidFill>
                <a:latin typeface="Eurostile" pitchFamily="34" charset="0"/>
              </a:rPr>
              <a:t>Excerpts from da Vinci’s Notebook</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5" name="Picture 5" descr="Image:San Pietro in Vaticano 4.jpg">
            <a:hlinkClick r:id="rId2"/>
          </p:cNvPr>
          <p:cNvPicPr>
            <a:picLocks noChangeAspect="1" noChangeArrowheads="1"/>
          </p:cNvPicPr>
          <p:nvPr/>
        </p:nvPicPr>
        <p:blipFill>
          <a:blip r:embed="rId3"/>
          <a:srcRect/>
          <a:stretch>
            <a:fillRect/>
          </a:stretch>
        </p:blipFill>
        <p:spPr bwMode="auto">
          <a:xfrm>
            <a:off x="1828800" y="0"/>
            <a:ext cx="5129213" cy="6858000"/>
          </a:xfrm>
          <a:prstGeom prst="rect">
            <a:avLst/>
          </a:prstGeom>
          <a:noFill/>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8" name="Picture 4" descr="St"/>
          <p:cNvPicPr>
            <a:picLocks noChangeAspect="1" noChangeArrowheads="1"/>
          </p:cNvPicPr>
          <p:nvPr/>
        </p:nvPicPr>
        <p:blipFill>
          <a:blip r:embed="rId2"/>
          <a:srcRect/>
          <a:stretch>
            <a:fillRect/>
          </a:stretch>
        </p:blipFill>
        <p:spPr bwMode="auto">
          <a:xfrm>
            <a:off x="0" y="457200"/>
            <a:ext cx="9144000" cy="5757863"/>
          </a:xfrm>
          <a:prstGeom prst="rect">
            <a:avLst/>
          </a:prstGeom>
          <a:noFill/>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82" name="Picture 6" descr="Image:Saint peters basilica1.jpg">
            <a:hlinkClick r:id="rId2"/>
          </p:cNvPr>
          <p:cNvPicPr>
            <a:picLocks noChangeAspect="1" noChangeArrowheads="1"/>
          </p:cNvPicPr>
          <p:nvPr/>
        </p:nvPicPr>
        <p:blipFill>
          <a:blip r:embed="rId3"/>
          <a:srcRect/>
          <a:stretch>
            <a:fillRect/>
          </a:stretch>
        </p:blipFill>
        <p:spPr bwMode="auto">
          <a:xfrm>
            <a:off x="0" y="0"/>
            <a:ext cx="9144000" cy="6865938"/>
          </a:xfrm>
          <a:prstGeom prst="rect">
            <a:avLst/>
          </a:prstGeom>
          <a:noFill/>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3" name="Picture 5" descr="eosa_017"/>
          <p:cNvPicPr>
            <a:picLocks noChangeAspect="1" noChangeArrowheads="1"/>
          </p:cNvPicPr>
          <p:nvPr/>
        </p:nvPicPr>
        <p:blipFill>
          <a:blip r:embed="rId2"/>
          <a:srcRect/>
          <a:stretch>
            <a:fillRect/>
          </a:stretch>
        </p:blipFill>
        <p:spPr bwMode="auto">
          <a:xfrm>
            <a:off x="0" y="228600"/>
            <a:ext cx="9144000" cy="6108700"/>
          </a:xfrm>
          <a:prstGeom prst="rect">
            <a:avLst/>
          </a:prstGeom>
          <a:noFill/>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7" name="Picture 5" descr="1630-painting-by-viviano-codazzi"/>
          <p:cNvPicPr>
            <a:picLocks noChangeAspect="1" noChangeArrowheads="1"/>
          </p:cNvPicPr>
          <p:nvPr/>
        </p:nvPicPr>
        <p:blipFill>
          <a:blip r:embed="rId2"/>
          <a:srcRect/>
          <a:stretch>
            <a:fillRect/>
          </a:stretch>
        </p:blipFill>
        <p:spPr bwMode="auto">
          <a:xfrm>
            <a:off x="381000" y="0"/>
            <a:ext cx="8229600" cy="6369050"/>
          </a:xfrm>
          <a:prstGeom prst="rect">
            <a:avLst/>
          </a:prstGeom>
          <a:noFill/>
        </p:spPr>
      </p:pic>
      <p:sp>
        <p:nvSpPr>
          <p:cNvPr id="54278" name="Text Box 6"/>
          <p:cNvSpPr txBox="1">
            <a:spLocks noChangeArrowheads="1"/>
          </p:cNvSpPr>
          <p:nvPr/>
        </p:nvSpPr>
        <p:spPr bwMode="auto">
          <a:xfrm>
            <a:off x="2895600" y="6477000"/>
            <a:ext cx="3276600" cy="336550"/>
          </a:xfrm>
          <a:prstGeom prst="rect">
            <a:avLst/>
          </a:prstGeom>
          <a:noFill/>
          <a:ln w="9525">
            <a:noFill/>
            <a:miter lim="800000"/>
            <a:headEnd/>
            <a:tailEnd/>
          </a:ln>
          <a:effectLst/>
        </p:spPr>
        <p:txBody>
          <a:bodyPr>
            <a:spAutoFit/>
          </a:bodyPr>
          <a:lstStyle/>
          <a:p>
            <a:pPr algn="ctr">
              <a:spcBef>
                <a:spcPct val="50000"/>
              </a:spcBef>
            </a:pPr>
            <a:r>
              <a:rPr lang="en-US" sz="1600" b="1">
                <a:solidFill>
                  <a:schemeClr val="bg1"/>
                </a:solidFill>
                <a:latin typeface="Eurostile" pitchFamily="34" charset="0"/>
              </a:rPr>
              <a:t>1630 Painting of St. Peter’s</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4" name="Picture 4" descr="St"/>
          <p:cNvPicPr>
            <a:picLocks noChangeAspect="1" noChangeArrowheads="1"/>
          </p:cNvPicPr>
          <p:nvPr/>
        </p:nvPicPr>
        <p:blipFill>
          <a:blip r:embed="rId2"/>
          <a:srcRect/>
          <a:stretch>
            <a:fillRect/>
          </a:stretch>
        </p:blipFill>
        <p:spPr bwMode="auto">
          <a:xfrm>
            <a:off x="0" y="0"/>
            <a:ext cx="9144000" cy="6777038"/>
          </a:xfrm>
          <a:prstGeom prst="rect">
            <a:avLst/>
          </a:prstGeom>
          <a:noFill/>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300" name="Picture 4" descr="St"/>
          <p:cNvPicPr>
            <a:picLocks noChangeAspect="1" noChangeArrowheads="1"/>
          </p:cNvPicPr>
          <p:nvPr/>
        </p:nvPicPr>
        <p:blipFill>
          <a:blip r:embed="rId2"/>
          <a:srcRect/>
          <a:stretch>
            <a:fillRect/>
          </a:stretch>
        </p:blipFill>
        <p:spPr bwMode="auto">
          <a:xfrm>
            <a:off x="2057400" y="0"/>
            <a:ext cx="4899025" cy="6858000"/>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 Box 2"/>
          <p:cNvSpPr txBox="1">
            <a:spLocks/>
          </p:cNvSpPr>
          <p:nvPr/>
        </p:nvSpPr>
        <p:spPr bwMode="auto">
          <a:xfrm>
            <a:off x="0" y="0"/>
            <a:ext cx="7543800" cy="641350"/>
          </a:xfrm>
          <a:prstGeom prst="rect">
            <a:avLst/>
          </a:prstGeom>
          <a:noFill/>
          <a:ln w="25400">
            <a:noFill/>
            <a:miter lim="800000"/>
            <a:headEnd/>
            <a:tailEnd/>
          </a:ln>
          <a:effectLst/>
        </p:spPr>
        <p:txBody>
          <a:bodyPr>
            <a:spAutoFit/>
          </a:bodyPr>
          <a:lstStyle/>
          <a:p>
            <a:pPr>
              <a:spcBef>
                <a:spcPct val="50000"/>
              </a:spcBef>
              <a:tabLst>
                <a:tab pos="838200" algn="l"/>
              </a:tabLst>
            </a:pPr>
            <a:r>
              <a:rPr lang="en-US" sz="3600">
                <a:solidFill>
                  <a:srgbClr val="B6CFE6"/>
                </a:solidFill>
                <a:latin typeface="Eurostile" pitchFamily="34" charset="0"/>
              </a:rPr>
              <a:t>Leonardo da Vinci</a:t>
            </a:r>
          </a:p>
        </p:txBody>
      </p:sp>
      <p:pic>
        <p:nvPicPr>
          <p:cNvPr id="26627" name="Picture 3" descr="daVinci-anatomical studies of shoulder-1510"/>
          <p:cNvPicPr>
            <a:picLocks noChangeAspect="1" noChangeArrowheads="1"/>
          </p:cNvPicPr>
          <p:nvPr/>
        </p:nvPicPr>
        <p:blipFill>
          <a:blip r:embed="rId2">
            <a:lum bright="-6000" contrast="6000"/>
          </a:blip>
          <a:srcRect l="3645" t="1282" b="51282"/>
          <a:stretch>
            <a:fillRect/>
          </a:stretch>
        </p:blipFill>
        <p:spPr bwMode="auto">
          <a:xfrm>
            <a:off x="381000" y="838200"/>
            <a:ext cx="8382000" cy="5867400"/>
          </a:xfrm>
          <a:prstGeom prst="rect">
            <a:avLst/>
          </a:prstGeom>
          <a:noFill/>
          <a:ln w="9525">
            <a:solidFill>
              <a:schemeClr val="tx2"/>
            </a:solidFill>
            <a:miter lim="800000"/>
            <a:headEnd/>
            <a:tailEnd/>
          </a:ln>
        </p:spPr>
      </p:pic>
      <p:sp>
        <p:nvSpPr>
          <p:cNvPr id="26629" name="Text Box 5"/>
          <p:cNvSpPr txBox="1">
            <a:spLocks noChangeArrowheads="1"/>
          </p:cNvSpPr>
          <p:nvPr/>
        </p:nvSpPr>
        <p:spPr bwMode="auto">
          <a:xfrm>
            <a:off x="4648200" y="228600"/>
            <a:ext cx="4038600" cy="366713"/>
          </a:xfrm>
          <a:prstGeom prst="rect">
            <a:avLst/>
          </a:prstGeom>
          <a:noFill/>
          <a:ln w="9525">
            <a:noFill/>
            <a:miter lim="800000"/>
            <a:headEnd/>
            <a:tailEnd/>
          </a:ln>
          <a:effectLst/>
        </p:spPr>
        <p:txBody>
          <a:bodyPr>
            <a:spAutoFit/>
          </a:bodyPr>
          <a:lstStyle/>
          <a:p>
            <a:pPr algn="r">
              <a:spcBef>
                <a:spcPct val="50000"/>
              </a:spcBef>
            </a:pPr>
            <a:r>
              <a:rPr lang="en-US">
                <a:solidFill>
                  <a:schemeClr val="bg1"/>
                </a:solidFill>
                <a:latin typeface="Eurostile" pitchFamily="34" charset="0"/>
              </a:rPr>
              <a:t>Excerpts from da Vinci’s Notebook</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 Box 2"/>
          <p:cNvSpPr txBox="1">
            <a:spLocks/>
          </p:cNvSpPr>
          <p:nvPr/>
        </p:nvSpPr>
        <p:spPr bwMode="auto">
          <a:xfrm>
            <a:off x="0" y="0"/>
            <a:ext cx="7543800" cy="641350"/>
          </a:xfrm>
          <a:prstGeom prst="rect">
            <a:avLst/>
          </a:prstGeom>
          <a:noFill/>
          <a:ln w="25400">
            <a:noFill/>
            <a:miter lim="800000"/>
            <a:headEnd/>
            <a:tailEnd/>
          </a:ln>
          <a:effectLst/>
        </p:spPr>
        <p:txBody>
          <a:bodyPr>
            <a:spAutoFit/>
          </a:bodyPr>
          <a:lstStyle/>
          <a:p>
            <a:pPr>
              <a:spcBef>
                <a:spcPct val="50000"/>
              </a:spcBef>
              <a:tabLst>
                <a:tab pos="838200" algn="l"/>
              </a:tabLst>
            </a:pPr>
            <a:r>
              <a:rPr lang="en-US" sz="3600">
                <a:solidFill>
                  <a:srgbClr val="B6CFE6"/>
                </a:solidFill>
                <a:latin typeface="Eurostile" pitchFamily="34" charset="0"/>
              </a:rPr>
              <a:t>Leonardo da Vinci</a:t>
            </a:r>
          </a:p>
        </p:txBody>
      </p:sp>
      <p:sp>
        <p:nvSpPr>
          <p:cNvPr id="13317" name="Text Box 5"/>
          <p:cNvSpPr txBox="1">
            <a:spLocks noChangeArrowheads="1"/>
          </p:cNvSpPr>
          <p:nvPr/>
        </p:nvSpPr>
        <p:spPr bwMode="auto">
          <a:xfrm>
            <a:off x="4648200" y="228600"/>
            <a:ext cx="4038600" cy="366713"/>
          </a:xfrm>
          <a:prstGeom prst="rect">
            <a:avLst/>
          </a:prstGeom>
          <a:noFill/>
          <a:ln w="9525">
            <a:noFill/>
            <a:miter lim="800000"/>
            <a:headEnd/>
            <a:tailEnd/>
          </a:ln>
          <a:effectLst/>
        </p:spPr>
        <p:txBody>
          <a:bodyPr>
            <a:spAutoFit/>
          </a:bodyPr>
          <a:lstStyle/>
          <a:p>
            <a:pPr algn="r">
              <a:spcBef>
                <a:spcPct val="50000"/>
              </a:spcBef>
            </a:pPr>
            <a:r>
              <a:rPr lang="en-US">
                <a:solidFill>
                  <a:schemeClr val="bg1"/>
                </a:solidFill>
                <a:latin typeface="Eurostile" pitchFamily="34" charset="0"/>
              </a:rPr>
              <a:t>Excerpts from da Vinci’s Notebook</a:t>
            </a:r>
          </a:p>
        </p:txBody>
      </p:sp>
      <p:pic>
        <p:nvPicPr>
          <p:cNvPr id="13319" name="Picture 7" descr="DaVinci-study of wombs-early 1500s"/>
          <p:cNvPicPr>
            <a:picLocks noChangeAspect="1" noChangeArrowheads="1"/>
          </p:cNvPicPr>
          <p:nvPr/>
        </p:nvPicPr>
        <p:blipFill>
          <a:blip r:embed="rId2">
            <a:lum bright="-12000" contrast="12000"/>
          </a:blip>
          <a:srcRect/>
          <a:stretch>
            <a:fillRect/>
          </a:stretch>
        </p:blipFill>
        <p:spPr bwMode="auto">
          <a:xfrm>
            <a:off x="228600" y="685800"/>
            <a:ext cx="4387850" cy="6019800"/>
          </a:xfrm>
          <a:prstGeom prst="rect">
            <a:avLst/>
          </a:prstGeom>
          <a:noFill/>
          <a:ln w="9525">
            <a:solidFill>
              <a:schemeClr val="tx2"/>
            </a:solidFill>
            <a:miter lim="800000"/>
            <a:headEnd/>
            <a:tailEnd/>
          </a:ln>
        </p:spPr>
      </p:pic>
      <p:pic>
        <p:nvPicPr>
          <p:cNvPr id="13321" name="Picture 9" descr="Sketch-of-a-Square-Church-with-Central-Dome-and-Minaret-Giclee-Print-C12016104"/>
          <p:cNvPicPr>
            <a:picLocks noChangeAspect="1" noChangeArrowheads="1"/>
          </p:cNvPicPr>
          <p:nvPr/>
        </p:nvPicPr>
        <p:blipFill>
          <a:blip r:embed="rId3"/>
          <a:srcRect l="9160" t="4572" r="8397" b="3999"/>
          <a:stretch>
            <a:fillRect/>
          </a:stretch>
        </p:blipFill>
        <p:spPr bwMode="auto">
          <a:xfrm>
            <a:off x="4800600" y="685800"/>
            <a:ext cx="4064000" cy="6019800"/>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2"/>
          <p:cNvSpPr txBox="1">
            <a:spLocks/>
          </p:cNvSpPr>
          <p:nvPr/>
        </p:nvSpPr>
        <p:spPr bwMode="auto">
          <a:xfrm>
            <a:off x="0" y="0"/>
            <a:ext cx="7543800" cy="641350"/>
          </a:xfrm>
          <a:prstGeom prst="rect">
            <a:avLst/>
          </a:prstGeom>
          <a:noFill/>
          <a:ln w="25400">
            <a:noFill/>
            <a:miter lim="800000"/>
            <a:headEnd/>
            <a:tailEnd/>
          </a:ln>
          <a:effectLst/>
        </p:spPr>
        <p:txBody>
          <a:bodyPr>
            <a:spAutoFit/>
          </a:bodyPr>
          <a:lstStyle/>
          <a:p>
            <a:pPr>
              <a:spcBef>
                <a:spcPct val="50000"/>
              </a:spcBef>
              <a:tabLst>
                <a:tab pos="838200" algn="l"/>
              </a:tabLst>
            </a:pPr>
            <a:r>
              <a:rPr lang="en-US" sz="3600">
                <a:solidFill>
                  <a:srgbClr val="B6CFE6"/>
                </a:solidFill>
                <a:latin typeface="Verdana" pitchFamily="34" charset="0"/>
              </a:rPr>
              <a:t>Leonardo da Vinci</a:t>
            </a:r>
          </a:p>
        </p:txBody>
      </p:sp>
      <p:pic>
        <p:nvPicPr>
          <p:cNvPr id="14341" name="Picture 5" descr="da-vinci-man"/>
          <p:cNvPicPr>
            <a:picLocks noChangeAspect="1" noChangeArrowheads="1"/>
          </p:cNvPicPr>
          <p:nvPr/>
        </p:nvPicPr>
        <p:blipFill>
          <a:blip r:embed="rId2"/>
          <a:srcRect b="2206"/>
          <a:stretch>
            <a:fillRect/>
          </a:stretch>
        </p:blipFill>
        <p:spPr bwMode="auto">
          <a:xfrm>
            <a:off x="4678363" y="762000"/>
            <a:ext cx="4217987" cy="5867400"/>
          </a:xfrm>
          <a:prstGeom prst="rect">
            <a:avLst/>
          </a:prstGeom>
          <a:noFill/>
        </p:spPr>
      </p:pic>
      <p:pic>
        <p:nvPicPr>
          <p:cNvPr id="14342" name="Picture 6" descr="helisketch"/>
          <p:cNvPicPr>
            <a:picLocks noChangeAspect="1" noChangeArrowheads="1"/>
          </p:cNvPicPr>
          <p:nvPr/>
        </p:nvPicPr>
        <p:blipFill>
          <a:blip r:embed="rId3">
            <a:lum contrast="6000"/>
          </a:blip>
          <a:srcRect/>
          <a:stretch>
            <a:fillRect/>
          </a:stretch>
        </p:blipFill>
        <p:spPr bwMode="auto">
          <a:xfrm>
            <a:off x="381000" y="3781425"/>
            <a:ext cx="4114800" cy="2847975"/>
          </a:xfrm>
          <a:prstGeom prst="rect">
            <a:avLst/>
          </a:prstGeom>
          <a:noFill/>
          <a:ln w="9525">
            <a:solidFill>
              <a:schemeClr val="tx2"/>
            </a:solidFill>
            <a:miter lim="800000"/>
            <a:headEnd/>
            <a:tailEnd/>
          </a:ln>
        </p:spPr>
      </p:pic>
      <p:pic>
        <p:nvPicPr>
          <p:cNvPr id="14343" name="Picture 7" descr="tank"/>
          <p:cNvPicPr>
            <a:picLocks noChangeAspect="1" noChangeArrowheads="1"/>
          </p:cNvPicPr>
          <p:nvPr/>
        </p:nvPicPr>
        <p:blipFill>
          <a:blip r:embed="rId4">
            <a:lum contrast="6000"/>
          </a:blip>
          <a:srcRect/>
          <a:stretch>
            <a:fillRect/>
          </a:stretch>
        </p:blipFill>
        <p:spPr bwMode="auto">
          <a:xfrm>
            <a:off x="381000" y="762000"/>
            <a:ext cx="4114800" cy="2400300"/>
          </a:xfrm>
          <a:prstGeom prst="rect">
            <a:avLst/>
          </a:prstGeom>
          <a:noFill/>
          <a:ln w="9525">
            <a:solidFill>
              <a:schemeClr val="tx2"/>
            </a:solid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 Box 2"/>
          <p:cNvSpPr txBox="1">
            <a:spLocks/>
          </p:cNvSpPr>
          <p:nvPr/>
        </p:nvSpPr>
        <p:spPr bwMode="auto">
          <a:xfrm>
            <a:off x="0" y="0"/>
            <a:ext cx="7543800" cy="641350"/>
          </a:xfrm>
          <a:prstGeom prst="rect">
            <a:avLst/>
          </a:prstGeom>
          <a:noFill/>
          <a:ln w="25400">
            <a:noFill/>
            <a:miter lim="800000"/>
            <a:headEnd/>
            <a:tailEnd/>
          </a:ln>
          <a:effectLst/>
        </p:spPr>
        <p:txBody>
          <a:bodyPr>
            <a:spAutoFit/>
          </a:bodyPr>
          <a:lstStyle/>
          <a:p>
            <a:pPr>
              <a:spcBef>
                <a:spcPct val="50000"/>
              </a:spcBef>
              <a:tabLst>
                <a:tab pos="838200" algn="l"/>
              </a:tabLst>
            </a:pPr>
            <a:r>
              <a:rPr lang="en-US" sz="3600">
                <a:solidFill>
                  <a:srgbClr val="B6CFE6"/>
                </a:solidFill>
                <a:latin typeface="Eurostile" pitchFamily="34" charset="0"/>
              </a:rPr>
              <a:t>Leonardo da Vinci</a:t>
            </a:r>
          </a:p>
        </p:txBody>
      </p:sp>
      <p:pic>
        <p:nvPicPr>
          <p:cNvPr id="11270" name="Picture 6" descr="davincicrossbow"/>
          <p:cNvPicPr>
            <a:picLocks noChangeAspect="1" noChangeArrowheads="1"/>
          </p:cNvPicPr>
          <p:nvPr/>
        </p:nvPicPr>
        <p:blipFill>
          <a:blip r:embed="rId2"/>
          <a:srcRect/>
          <a:stretch>
            <a:fillRect/>
          </a:stretch>
        </p:blipFill>
        <p:spPr bwMode="auto">
          <a:xfrm>
            <a:off x="533400" y="762000"/>
            <a:ext cx="8153400" cy="6018213"/>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ext Box 2"/>
          <p:cNvSpPr txBox="1">
            <a:spLocks/>
          </p:cNvSpPr>
          <p:nvPr/>
        </p:nvSpPr>
        <p:spPr bwMode="auto">
          <a:xfrm>
            <a:off x="0" y="0"/>
            <a:ext cx="7543800" cy="641350"/>
          </a:xfrm>
          <a:prstGeom prst="rect">
            <a:avLst/>
          </a:prstGeom>
          <a:noFill/>
          <a:ln w="25400">
            <a:noFill/>
            <a:miter lim="800000"/>
            <a:headEnd/>
            <a:tailEnd/>
          </a:ln>
          <a:effectLst/>
        </p:spPr>
        <p:txBody>
          <a:bodyPr>
            <a:spAutoFit/>
          </a:bodyPr>
          <a:lstStyle/>
          <a:p>
            <a:pPr>
              <a:spcBef>
                <a:spcPct val="50000"/>
              </a:spcBef>
              <a:tabLst>
                <a:tab pos="838200" algn="l"/>
              </a:tabLst>
            </a:pPr>
            <a:r>
              <a:rPr lang="en-US" sz="3600">
                <a:solidFill>
                  <a:srgbClr val="B6CFE6"/>
                </a:solidFill>
                <a:latin typeface="Eurostile" pitchFamily="34" charset="0"/>
              </a:rPr>
              <a:t>Leonardo da Vinci</a:t>
            </a:r>
          </a:p>
        </p:txBody>
      </p:sp>
      <p:pic>
        <p:nvPicPr>
          <p:cNvPr id="25605" name="Picture 5" descr="daVinci-drawings of water-lifting devices-1480-82"/>
          <p:cNvPicPr>
            <a:picLocks noChangeAspect="1" noChangeArrowheads="1"/>
          </p:cNvPicPr>
          <p:nvPr/>
        </p:nvPicPr>
        <p:blipFill>
          <a:blip r:embed="rId2">
            <a:lum bright="-6000" contrast="12000"/>
          </a:blip>
          <a:srcRect b="5531"/>
          <a:stretch>
            <a:fillRect/>
          </a:stretch>
        </p:blipFill>
        <p:spPr bwMode="auto">
          <a:xfrm>
            <a:off x="762000" y="685800"/>
            <a:ext cx="7391400" cy="6215063"/>
          </a:xfrm>
          <a:prstGeom prst="rect">
            <a:avLst/>
          </a:prstGeom>
          <a:noFill/>
          <a:ln w="9525">
            <a:solidFill>
              <a:schemeClr val="tx2"/>
            </a:solid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730</TotalTime>
  <Words>1044</Words>
  <Application>Microsoft PowerPoint</Application>
  <PresentationFormat>On-screen Show (4:3)</PresentationFormat>
  <Paragraphs>124</Paragraphs>
  <Slides>46</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46</vt:i4>
      </vt:variant>
    </vt:vector>
  </HeadingPairs>
  <TitlesOfParts>
    <vt:vector size="53" baseType="lpstr">
      <vt:lpstr>Arial</vt:lpstr>
      <vt:lpstr>Verdana</vt:lpstr>
      <vt:lpstr>Times New Roman</vt:lpstr>
      <vt:lpstr>Gill Sans</vt:lpstr>
      <vt:lpstr>PressWriter Symbols</vt:lpstr>
      <vt:lpstr>Eurostile</vt:lpstr>
      <vt:lpstr>Default Design</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vector>
  </TitlesOfParts>
  <Company>nelson appreciation society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mattie curless</dc:creator>
  <cp:lastModifiedBy>dbooks</cp:lastModifiedBy>
  <cp:revision>25</cp:revision>
  <dcterms:created xsi:type="dcterms:W3CDTF">2007-01-01T20:44:52Z</dcterms:created>
  <dcterms:modified xsi:type="dcterms:W3CDTF">2009-02-23T20:10:55Z</dcterms:modified>
</cp:coreProperties>
</file>